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399" r:id="rId2"/>
    <p:sldId id="281" r:id="rId3"/>
    <p:sldId id="284" r:id="rId4"/>
    <p:sldId id="287" r:id="rId5"/>
    <p:sldId id="288" r:id="rId6"/>
    <p:sldId id="391" r:id="rId7"/>
    <p:sldId id="289" r:id="rId8"/>
    <p:sldId id="291" r:id="rId9"/>
    <p:sldId id="293" r:id="rId10"/>
    <p:sldId id="374" r:id="rId11"/>
    <p:sldId id="306" r:id="rId12"/>
    <p:sldId id="294" r:id="rId13"/>
    <p:sldId id="402" r:id="rId14"/>
    <p:sldId id="346" r:id="rId15"/>
    <p:sldId id="403" r:id="rId16"/>
    <p:sldId id="406" r:id="rId17"/>
    <p:sldId id="373" r:id="rId18"/>
    <p:sldId id="301" r:id="rId19"/>
    <p:sldId id="305" r:id="rId20"/>
    <p:sldId id="384" r:id="rId21"/>
    <p:sldId id="407" r:id="rId22"/>
    <p:sldId id="351" r:id="rId23"/>
    <p:sldId id="304" r:id="rId24"/>
    <p:sldId id="408" r:id="rId25"/>
    <p:sldId id="385" r:id="rId26"/>
    <p:sldId id="383" r:id="rId27"/>
    <p:sldId id="311" r:id="rId28"/>
    <p:sldId id="312" r:id="rId29"/>
    <p:sldId id="389" r:id="rId30"/>
    <p:sldId id="309" r:id="rId31"/>
    <p:sldId id="377" r:id="rId32"/>
    <p:sldId id="315" r:id="rId33"/>
    <p:sldId id="317" r:id="rId34"/>
    <p:sldId id="381" r:id="rId35"/>
    <p:sldId id="303" r:id="rId36"/>
    <p:sldId id="350" r:id="rId37"/>
    <p:sldId id="354" r:id="rId38"/>
    <p:sldId id="405" r:id="rId39"/>
    <p:sldId id="387" r:id="rId40"/>
    <p:sldId id="386" r:id="rId41"/>
    <p:sldId id="366" r:id="rId42"/>
    <p:sldId id="397" r:id="rId43"/>
    <p:sldId id="398" r:id="rId44"/>
    <p:sldId id="368" r:id="rId45"/>
    <p:sldId id="404" r:id="rId46"/>
    <p:sldId id="409" r:id="rId47"/>
    <p:sldId id="410" r:id="rId48"/>
    <p:sldId id="411" r:id="rId49"/>
    <p:sldId id="369" r:id="rId5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455"/>
    <a:srgbClr val="236430"/>
    <a:srgbClr val="7030A0"/>
    <a:srgbClr val="FA2921"/>
    <a:srgbClr val="FFE06B"/>
    <a:srgbClr val="D6DCE5"/>
    <a:srgbClr val="CEEED4"/>
    <a:srgbClr val="F5C7C8"/>
    <a:srgbClr val="BFE5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079" autoAdjust="0"/>
  </p:normalViewPr>
  <p:slideViewPr>
    <p:cSldViewPr snapToGrid="0">
      <p:cViewPr varScale="1">
        <p:scale>
          <a:sx n="100" d="100"/>
          <a:sy n="100" d="100"/>
        </p:scale>
        <p:origin x="11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ED7D772-C887-4D6D-9517-17749718A82E}" type="datetimeFigureOut">
              <a:rPr lang="en-US" smtClean="0"/>
              <a:t>2/8/2022</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C4BF69B-1EB0-4529-8268-904875BCA8FB}" type="slidenum">
              <a:rPr lang="en-US" smtClean="0"/>
              <a:t>‹#›</a:t>
            </a:fld>
            <a:endParaRPr lang="en-US"/>
          </a:p>
        </p:txBody>
      </p:sp>
    </p:spTree>
    <p:extLst>
      <p:ext uri="{BB962C8B-B14F-4D97-AF65-F5344CB8AC3E}">
        <p14:creationId xmlns:p14="http://schemas.microsoft.com/office/powerpoint/2010/main" val="357489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workshop “Intro to NCBI Cloud Computing for Biologists”, I’m your host/presenter Cooper, and I’m being helped with the technical side of things by Wayne Matten, Rana Morris, etc.</a:t>
            </a:r>
          </a:p>
        </p:txBody>
      </p:sp>
      <p:sp>
        <p:nvSpPr>
          <p:cNvPr id="4" name="Slide Number Placeholder 3"/>
          <p:cNvSpPr>
            <a:spLocks noGrp="1"/>
          </p:cNvSpPr>
          <p:nvPr>
            <p:ph type="sldNum" sz="quarter" idx="5"/>
          </p:nvPr>
        </p:nvSpPr>
        <p:spPr/>
        <p:txBody>
          <a:bodyPr/>
          <a:lstStyle/>
          <a:p>
            <a:fld id="{0C4BF69B-1EB0-4529-8268-904875BCA8FB}" type="slidenum">
              <a:rPr lang="en-US" smtClean="0"/>
              <a:t>2</a:t>
            </a:fld>
            <a:endParaRPr lang="en-US"/>
          </a:p>
        </p:txBody>
      </p:sp>
    </p:spTree>
    <p:extLst>
      <p:ext uri="{BB962C8B-B14F-4D97-AF65-F5344CB8AC3E}">
        <p14:creationId xmlns:p14="http://schemas.microsoft.com/office/powerpoint/2010/main" val="336258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can’t remember your username today, please send a Zoom chat message specifically to “Rana Morris – I’m here to help!” and she can get your username </a:t>
            </a:r>
            <a:r>
              <a:rPr lang="en-US"/>
              <a:t>sent privately.</a:t>
            </a:r>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12</a:t>
            </a:fld>
            <a:endParaRPr lang="en-US"/>
          </a:p>
        </p:txBody>
      </p:sp>
    </p:spTree>
    <p:extLst>
      <p:ext uri="{BB962C8B-B14F-4D97-AF65-F5344CB8AC3E}">
        <p14:creationId xmlns:p14="http://schemas.microsoft.com/office/powerpoint/2010/main" val="2565136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everyone is logged in and the S3 buckets are made, so now we can talk about what analyses we actually want to accomplish today.</a:t>
            </a:r>
          </a:p>
        </p:txBody>
      </p:sp>
      <p:sp>
        <p:nvSpPr>
          <p:cNvPr id="4" name="Slide Number Placeholder 3"/>
          <p:cNvSpPr>
            <a:spLocks noGrp="1"/>
          </p:cNvSpPr>
          <p:nvPr>
            <p:ph type="sldNum" sz="quarter" idx="5"/>
          </p:nvPr>
        </p:nvSpPr>
        <p:spPr/>
        <p:txBody>
          <a:bodyPr/>
          <a:lstStyle/>
          <a:p>
            <a:fld id="{0C4BF69B-1EB0-4529-8268-904875BCA8FB}" type="slidenum">
              <a:rPr lang="en-US" smtClean="0"/>
              <a:t>13</a:t>
            </a:fld>
            <a:endParaRPr lang="en-US"/>
          </a:p>
        </p:txBody>
      </p:sp>
    </p:spTree>
    <p:extLst>
      <p:ext uri="{BB962C8B-B14F-4D97-AF65-F5344CB8AC3E}">
        <p14:creationId xmlns:p14="http://schemas.microsoft.com/office/powerpoint/2010/main" val="327903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Epidemiology is the study of the patterns and dynamics of pathogens and disease. Anything that may boost/limit how a pathogen is spread is on the table for an epidemiologist to study whether its from the perspective of the pathogenic agent, the host, or the environment. In the pathogen, epidemiologists are particularly interested in concepts like its pathogenicity, meaning it’s ability to infect the host, its virulence, meaning the severity of the disease the pathogen causes once inside the host, and more recently, the genetic and phenotypic differences that set the pathogen apart from others. But beyond just the </a:t>
            </a:r>
            <a:r>
              <a:rPr lang="en-US" i="1" dirty="0"/>
              <a:t>current </a:t>
            </a:r>
            <a:r>
              <a:rPr lang="en-US" i="0" dirty="0"/>
              <a:t>genetic differences of the pathogen, epidemiologists have started to take interest in how that pathogen will evolve over time as well. Each unique mutation within the pathogen has the potential to alter the battle between pathogen and host during an infection. And given that these mutations can occur at any time, and often in rapid succession, one of the new, but major, challenges in modern epidemiology is rapidly identifying these novel mutations in new and ongoing pathogens and then rapidly predicting what the consequences of those mutations are. Now, if hearing my drone on about epidemiology makes you think “huh, that sounds a lot like what is going on with the Covid-19 pandemic”, well, you’d be 100% correct!</a:t>
            </a:r>
          </a:p>
          <a:p>
            <a:endParaRPr lang="en-US" i="0" dirty="0"/>
          </a:p>
        </p:txBody>
      </p:sp>
      <p:sp>
        <p:nvSpPr>
          <p:cNvPr id="4" name="Slide Number Placeholder 3"/>
          <p:cNvSpPr>
            <a:spLocks noGrp="1"/>
          </p:cNvSpPr>
          <p:nvPr>
            <p:ph type="sldNum" sz="quarter" idx="5"/>
          </p:nvPr>
        </p:nvSpPr>
        <p:spPr/>
        <p:txBody>
          <a:bodyPr/>
          <a:lstStyle/>
          <a:p>
            <a:fld id="{0C4BF69B-1EB0-4529-8268-904875BCA8FB}" type="slidenum">
              <a:rPr lang="en-US" smtClean="0"/>
              <a:t>14</a:t>
            </a:fld>
            <a:endParaRPr lang="en-US"/>
          </a:p>
        </p:txBody>
      </p:sp>
    </p:spTree>
    <p:extLst>
      <p:ext uri="{BB962C8B-B14F-4D97-AF65-F5344CB8AC3E}">
        <p14:creationId xmlns:p14="http://schemas.microsoft.com/office/powerpoint/2010/main" val="2714203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Thanks to cheap and globally distributed DNA sequencing efforts, we have an unimaginable deluge of sequence data dedicated to Sars-CoV-2, or Covid-19, that has tracked its evolution to a level of specificity that is basically unheard of in most organisms. This has created a treasure-trove of data for epidemiologists to study the evolution of the virus in real time and perform that genomic surveillance we have been talking about in unprecedented detail. Now for epidemiologists to get a hold of that data, it needs to be stored somewhere easily accessible. That’s where NCBI comes in. A lot of this sequencing data has actually been stored in NCBI across several databases like our Sequence Read Archive and the well-known </a:t>
            </a:r>
            <a:r>
              <a:rPr lang="en-US" dirty="0" err="1"/>
              <a:t>Genbank</a:t>
            </a:r>
            <a:r>
              <a:rPr lang="en-US" dirty="0"/>
              <a:t>. On top of that, NCBI researchers have also put together an excellent representative sequence for the original Wuhan strain which metaphorically kicked this pandemic off. It has become a staple in the epidemiological community as a template for which all subsequent variation can be compared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does all of this information mean for us in today’s workshop? Well, I thought it would be a fun exercise to simulate a very simple example of how epidemiologists use the data in NCBI to identify novel variations in freshly sequenced Covid-19 infections for deeper study.  Of course, we will get into the details of what that involves as we go along, but the primary goal for today’s workshop is going to be to identify novel mutations in a modern Sars-CoV-2 infection compared to the traditional “Wuhan” reference strain. In particular, I am going to ask you to find a specific mutation within the Spike Protein of the virus…</a:t>
            </a:r>
          </a:p>
        </p:txBody>
      </p:sp>
      <p:sp>
        <p:nvSpPr>
          <p:cNvPr id="4" name="Slide Number Placeholder 3"/>
          <p:cNvSpPr>
            <a:spLocks noGrp="1"/>
          </p:cNvSpPr>
          <p:nvPr>
            <p:ph type="sldNum" sz="quarter" idx="5"/>
          </p:nvPr>
        </p:nvSpPr>
        <p:spPr/>
        <p:txBody>
          <a:bodyPr/>
          <a:lstStyle/>
          <a:p>
            <a:fld id="{0C4BF69B-1EB0-4529-8268-904875BCA8FB}" type="slidenum">
              <a:rPr lang="en-US" smtClean="0"/>
              <a:t>15</a:t>
            </a:fld>
            <a:endParaRPr lang="en-US"/>
          </a:p>
        </p:txBody>
      </p:sp>
    </p:spTree>
    <p:extLst>
      <p:ext uri="{BB962C8B-B14F-4D97-AF65-F5344CB8AC3E}">
        <p14:creationId xmlns:p14="http://schemas.microsoft.com/office/powerpoint/2010/main" val="55161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recap a little basic virology for SARS-CoV-2, the Spike Protein is a protein embedded into the virus’s membrane which is used to attach to a protein in our own cell membranes called the ACE2 receptor. After the virus binds to that receptor, it can use the channel to insert it’s RNA into our cells and begin the infection. The catch here is that the binding of the Spike Protein to the ACE2 receptor is not a perfect match. Subtle structural differences between the two proteins create an imperfect binding that has a chance to disrupt or prevent proper binding to our cells. However, several articles came out towards the end of 2020 noting the presence of some viruses which had a mutation in the Spike Protein called N501Y (this means the 501</a:t>
            </a:r>
            <a:r>
              <a:rPr lang="en-US" baseline="30000" dirty="0"/>
              <a:t>st</a:t>
            </a:r>
            <a:r>
              <a:rPr lang="en-US" dirty="0"/>
              <a:t> amino acid in the protein used to be an Asparagine, but after mutation became a Tyrosine). Running some lab-tests revealed that this mutation was improving the binding effectiveness of the Spike Protein to the ACE2 receptor, which could improve the mutant viruses’ pathogenicity and therefore infect more individuals. Today, many of the viruses sequenced contain the N501Y mutation. So, for today’s workshop, I am going to ask you to verify the presence of this mutation in a recent sample deposited at NCBI.</a:t>
            </a:r>
          </a:p>
        </p:txBody>
      </p:sp>
      <p:sp>
        <p:nvSpPr>
          <p:cNvPr id="4" name="Slide Number Placeholder 3"/>
          <p:cNvSpPr>
            <a:spLocks noGrp="1"/>
          </p:cNvSpPr>
          <p:nvPr>
            <p:ph type="sldNum" sz="quarter" idx="5"/>
          </p:nvPr>
        </p:nvSpPr>
        <p:spPr/>
        <p:txBody>
          <a:bodyPr/>
          <a:lstStyle/>
          <a:p>
            <a:fld id="{0C4BF69B-1EB0-4529-8268-904875BCA8FB}" type="slidenum">
              <a:rPr lang="en-US" smtClean="0"/>
              <a:t>16</a:t>
            </a:fld>
            <a:endParaRPr lang="en-US"/>
          </a:p>
        </p:txBody>
      </p:sp>
    </p:spTree>
    <p:extLst>
      <p:ext uri="{BB962C8B-B14F-4D97-AF65-F5344CB8AC3E}">
        <p14:creationId xmlns:p14="http://schemas.microsoft.com/office/powerpoint/2010/main" val="348680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Now to accomplish this task, we are going to break the workshop into 3 objectives. First, we’ll set up the actual analysis of our genome, including how we use the cloud to set up the computer we want to do the analysis on, how to install the software, and of course, how to get the data from NCBI.</a:t>
            </a:r>
          </a:p>
          <a:p>
            <a:pPr marL="0" indent="0">
              <a:buNone/>
            </a:pPr>
            <a:endParaRPr lang="en-US" dirty="0"/>
          </a:p>
          <a:p>
            <a:pPr marL="0" indent="0">
              <a:buNone/>
            </a:pPr>
            <a:r>
              <a:rPr lang="en-US" dirty="0"/>
              <a:t>In Objective 2, we’ll take a small detour and explore how you can learn more about the data stored in NCBI’s Sequence Read Archive database using a cloud tool called Athena.</a:t>
            </a:r>
          </a:p>
          <a:p>
            <a:pPr marL="0" indent="0">
              <a:buNone/>
            </a:pPr>
            <a:endParaRPr lang="en-US" dirty="0"/>
          </a:p>
          <a:p>
            <a:pPr marL="0" indent="0">
              <a:buNone/>
            </a:pPr>
            <a:r>
              <a:rPr lang="en-US" dirty="0"/>
              <a:t>And finally, in Objective 3, we will take the results we made in Objective 1 and visualize them using an NCBI tool called Sequence Viewer. This is where you will be able to </a:t>
            </a:r>
            <a:r>
              <a:rPr lang="en-US" i="1" dirty="0"/>
              <a:t>see </a:t>
            </a:r>
            <a:r>
              <a:rPr lang="en-US" i="0" dirty="0"/>
              <a:t>exactly which mutations are in our example genome and try to scope out that N501Y mutation.</a:t>
            </a:r>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17</a:t>
            </a:fld>
            <a:endParaRPr lang="en-US"/>
          </a:p>
        </p:txBody>
      </p:sp>
    </p:spTree>
    <p:extLst>
      <p:ext uri="{BB962C8B-B14F-4D97-AF65-F5344CB8AC3E}">
        <p14:creationId xmlns:p14="http://schemas.microsoft.com/office/powerpoint/2010/main" val="338445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going to pause here for any questions about the story and today’s goals. But once we’re all on the same page we can jump into Objective 1!</a:t>
            </a:r>
          </a:p>
          <a:p>
            <a:endParaRPr lang="en-US" dirty="0"/>
          </a:p>
          <a:p>
            <a:r>
              <a:rPr lang="en-US" dirty="0"/>
              <a:t>Okay, so in this first objective, we are going to use our cloud accounts to build a computer whose only job will be to download some data, run some computational analyses on that data, and give us some results files that we can use in later objectives. In AWS, that computer is called an EC2 instance.</a:t>
            </a:r>
          </a:p>
        </p:txBody>
      </p:sp>
      <p:sp>
        <p:nvSpPr>
          <p:cNvPr id="4" name="Slide Number Placeholder 3"/>
          <p:cNvSpPr>
            <a:spLocks noGrp="1"/>
          </p:cNvSpPr>
          <p:nvPr>
            <p:ph type="sldNum" sz="quarter" idx="5"/>
          </p:nvPr>
        </p:nvSpPr>
        <p:spPr/>
        <p:txBody>
          <a:bodyPr/>
          <a:lstStyle/>
          <a:p>
            <a:fld id="{0C4BF69B-1EB0-4529-8268-904875BCA8FB}" type="slidenum">
              <a:rPr lang="en-US" smtClean="0"/>
              <a:t>18</a:t>
            </a:fld>
            <a:endParaRPr lang="en-US"/>
          </a:p>
        </p:txBody>
      </p:sp>
    </p:spTree>
    <p:extLst>
      <p:ext uri="{BB962C8B-B14F-4D97-AF65-F5344CB8AC3E}">
        <p14:creationId xmlns:p14="http://schemas.microsoft.com/office/powerpoint/2010/main" val="444665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technical level, EC2 instances are the equivalent of renting a computer from Amazon, remotely accessing it online and programming it to do all the heavy data analysis that your own computer would normally struggle with. You can install software, download data, run programs and move your files into other AWS services (like an S3 bucket) all with just a basic internet connection.</a:t>
            </a:r>
          </a:p>
          <a:p>
            <a:endParaRPr lang="en-US" dirty="0"/>
          </a:p>
          <a:p>
            <a:r>
              <a:rPr lang="en-US" dirty="0"/>
              <a:t>Lots of customization,</a:t>
            </a:r>
          </a:p>
          <a:p>
            <a:endParaRPr lang="en-US" dirty="0"/>
          </a:p>
          <a:p>
            <a:r>
              <a:rPr lang="en-US" dirty="0"/>
              <a:t>Pay for what you use.</a:t>
            </a:r>
          </a:p>
          <a:p>
            <a:endParaRPr lang="en-US" dirty="0"/>
          </a:p>
          <a:p>
            <a:r>
              <a:rPr lang="en-US" dirty="0"/>
              <a:t>The cost to keep an EC2 instance running is pretty significant in the context of cloud computing, so you definitely want to keep it turned off when you aren’t actively doing work on it. However, any data stored on the instance cannot be retrieved unless the instance is online. So, rather than turning it on/off all the time, just make a habit of sending your data back to your S3 bucket when you’re ready to turn the computer off. This makes getting the data cheaper, and more widely available.</a:t>
            </a:r>
          </a:p>
        </p:txBody>
      </p:sp>
      <p:sp>
        <p:nvSpPr>
          <p:cNvPr id="4" name="Slide Number Placeholder 3"/>
          <p:cNvSpPr>
            <a:spLocks noGrp="1"/>
          </p:cNvSpPr>
          <p:nvPr>
            <p:ph type="sldNum" sz="quarter" idx="5"/>
          </p:nvPr>
        </p:nvSpPr>
        <p:spPr/>
        <p:txBody>
          <a:bodyPr/>
          <a:lstStyle/>
          <a:p>
            <a:fld id="{0C4BF69B-1EB0-4529-8268-904875BCA8FB}" type="slidenum">
              <a:rPr lang="en-US" smtClean="0"/>
              <a:t>19</a:t>
            </a:fld>
            <a:endParaRPr lang="en-US"/>
          </a:p>
        </p:txBody>
      </p:sp>
    </p:spTree>
    <p:extLst>
      <p:ext uri="{BB962C8B-B14F-4D97-AF65-F5344CB8AC3E}">
        <p14:creationId xmlns:p14="http://schemas.microsoft.com/office/powerpoint/2010/main" val="3977273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pause the slides again and go prepare our EC2 instances. They take a minute to become ready after we’ve “created” them so we will get them started then come back and talk more about specifically what we will do with those computers.</a:t>
            </a:r>
          </a:p>
        </p:txBody>
      </p:sp>
      <p:sp>
        <p:nvSpPr>
          <p:cNvPr id="4" name="Slide Number Placeholder 3"/>
          <p:cNvSpPr>
            <a:spLocks noGrp="1"/>
          </p:cNvSpPr>
          <p:nvPr>
            <p:ph type="sldNum" sz="quarter" idx="5"/>
          </p:nvPr>
        </p:nvSpPr>
        <p:spPr/>
        <p:txBody>
          <a:bodyPr/>
          <a:lstStyle/>
          <a:p>
            <a:fld id="{0C4BF69B-1EB0-4529-8268-904875BCA8FB}" type="slidenum">
              <a:rPr lang="en-US" smtClean="0"/>
              <a:t>20</a:t>
            </a:fld>
            <a:endParaRPr lang="en-US"/>
          </a:p>
        </p:txBody>
      </p:sp>
    </p:spTree>
    <p:extLst>
      <p:ext uri="{BB962C8B-B14F-4D97-AF65-F5344CB8AC3E}">
        <p14:creationId xmlns:p14="http://schemas.microsoft.com/office/powerpoint/2010/main" val="2201319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what are we actually going to do with this computer? Well, a lot actually! But we’ll try and keep the process simple. First of all, we need to download the data. That means we need a copy of the reference sequence and a copy of the sequence reads for our newly sequenced Sars strain. The Reference sequence can be downloaded with just a link to the NCBI website which I’ve found for you. Now the sequencing data is stored in the SRA database, and to get that we will use a tool called the SRA toolkit. This is the most popular method for downloading sequencing reads from the SRA database, and it comes equipped with methods for downloading sequences on the cloud as well to keep it as efficient as possible.</a:t>
            </a:r>
          </a:p>
          <a:p>
            <a:endParaRPr lang="en-US" dirty="0"/>
          </a:p>
          <a:p>
            <a:r>
              <a:rPr lang="en-US" dirty="0"/>
              <a:t>Once we have the SRA reads, we need to trim the sequencing adapters off of them. We’ll use a tool called </a:t>
            </a:r>
            <a:r>
              <a:rPr lang="en-US" dirty="0" err="1"/>
              <a:t>Trimmomatic</a:t>
            </a:r>
            <a:r>
              <a:rPr lang="en-US" dirty="0"/>
              <a:t> to do that. With our cleaned up sequencing reads we can then align the reads against the reference sequence in order to figure out which parts of the SARS genome each read originated from. Afterwards, we can take the location of each of those reads and build something called a consensus sequence for our data. As the name suggests, a consensus sequence is a single end-to-end genome composed of the most likely nucleotides at each base in the genome. The trick to building a consensus sequence is that many reads are likely to overlap at points on the reference genome during alignment as you can see in this graphic. So, when our tool, </a:t>
            </a:r>
            <a:r>
              <a:rPr lang="en-US" dirty="0" err="1"/>
              <a:t>iVar</a:t>
            </a:r>
            <a:r>
              <a:rPr lang="en-US" dirty="0"/>
              <a:t>, is building the consensus sequence, each nucleotide of the final genome needs to consider what every overlapping read claims should be there and generate… well… a consensus! The point here is after digesting all of that read data, we should be left with a single complete genome which we are expecting is the same genome that was originally sequenced back when the wet-lab researchers did the sequencing.</a:t>
            </a:r>
          </a:p>
          <a:p>
            <a:endParaRPr lang="en-US" dirty="0"/>
          </a:p>
          <a:p>
            <a:r>
              <a:rPr lang="en-US" dirty="0"/>
              <a:t>And with that final complete genome, we then align it against the reference sequence one final time in order to identify all of the nucleotides in our genome that differ from the reference sequence. If and when we find any mutations in that final genome, we can investigate them further to find out if they fit our expected mutations.</a:t>
            </a:r>
          </a:p>
        </p:txBody>
      </p:sp>
      <p:sp>
        <p:nvSpPr>
          <p:cNvPr id="4" name="Slide Number Placeholder 3"/>
          <p:cNvSpPr>
            <a:spLocks noGrp="1"/>
          </p:cNvSpPr>
          <p:nvPr>
            <p:ph type="sldNum" sz="quarter" idx="5"/>
          </p:nvPr>
        </p:nvSpPr>
        <p:spPr/>
        <p:txBody>
          <a:bodyPr/>
          <a:lstStyle/>
          <a:p>
            <a:fld id="{0C4BF69B-1EB0-4529-8268-904875BCA8FB}" type="slidenum">
              <a:rPr lang="en-US" smtClean="0"/>
              <a:t>21</a:t>
            </a:fld>
            <a:endParaRPr lang="en-US"/>
          </a:p>
        </p:txBody>
      </p:sp>
    </p:spTree>
    <p:extLst>
      <p:ext uri="{BB962C8B-B14F-4D97-AF65-F5344CB8AC3E}">
        <p14:creationId xmlns:p14="http://schemas.microsoft.com/office/powerpoint/2010/main" val="422984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outline for today is pretty straightforward: We’ll start off with this introduction that I’m giving you now and cover some basics about what the CLOUD is/does, and then jump into our hands-on exercises. Don’t worry, we’ll also have a few breaks scattered throughout! At the end, we’ll tie everything together and also talk about how you can pay me for the workshop today... Just kidding! Billing means we’ll go over the most popular question in cloud computing “How much does it cost”.</a:t>
            </a:r>
          </a:p>
        </p:txBody>
      </p:sp>
      <p:sp>
        <p:nvSpPr>
          <p:cNvPr id="4" name="Slide Number Placeholder 3"/>
          <p:cNvSpPr>
            <a:spLocks noGrp="1"/>
          </p:cNvSpPr>
          <p:nvPr>
            <p:ph type="sldNum" sz="quarter" idx="5"/>
          </p:nvPr>
        </p:nvSpPr>
        <p:spPr/>
        <p:txBody>
          <a:bodyPr/>
          <a:lstStyle/>
          <a:p>
            <a:fld id="{0C4BF69B-1EB0-4529-8268-904875BCA8FB}" type="slidenum">
              <a:rPr lang="en-US" smtClean="0"/>
              <a:t>3</a:t>
            </a:fld>
            <a:endParaRPr lang="en-US"/>
          </a:p>
        </p:txBody>
      </p:sp>
    </p:spTree>
    <p:extLst>
      <p:ext uri="{BB962C8B-B14F-4D97-AF65-F5344CB8AC3E}">
        <p14:creationId xmlns:p14="http://schemas.microsoft.com/office/powerpoint/2010/main" val="2102914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along with all of that we will also install a few supporting programs to help things along. The first one is called </a:t>
            </a:r>
            <a:r>
              <a:rPr lang="en-US" dirty="0" err="1"/>
              <a:t>Samtools</a:t>
            </a:r>
            <a:r>
              <a:rPr lang="en-US" dirty="0"/>
              <a:t> which will help convert the data we get from the Hisat2 program into a format that can be used by </a:t>
            </a:r>
            <a:r>
              <a:rPr lang="en-US" dirty="0" err="1"/>
              <a:t>iVar</a:t>
            </a:r>
            <a:r>
              <a:rPr lang="en-US" dirty="0"/>
              <a:t>.</a:t>
            </a:r>
          </a:p>
          <a:p>
            <a:endParaRPr lang="en-US" dirty="0"/>
          </a:p>
          <a:p>
            <a:r>
              <a:rPr lang="en-US" dirty="0"/>
              <a:t>The second program is the “AWS CLI” or “Amazon Web Service Command Line Interface”. This is basically a code-based method of interacting with all of the AWS services at once (as opposed to doing it from the webpage like we have done today). We’re going to install this so we can quickly move all of the files we get from our analysis off of our EC2 instance and into our S3 bucket.</a:t>
            </a:r>
          </a:p>
        </p:txBody>
      </p:sp>
      <p:sp>
        <p:nvSpPr>
          <p:cNvPr id="4" name="Slide Number Placeholder 3"/>
          <p:cNvSpPr>
            <a:spLocks noGrp="1"/>
          </p:cNvSpPr>
          <p:nvPr>
            <p:ph type="sldNum" sz="quarter" idx="5"/>
          </p:nvPr>
        </p:nvSpPr>
        <p:spPr/>
        <p:txBody>
          <a:bodyPr/>
          <a:lstStyle/>
          <a:p>
            <a:fld id="{0C4BF69B-1EB0-4529-8268-904875BCA8FB}" type="slidenum">
              <a:rPr lang="en-US" smtClean="0"/>
              <a:t>22</a:t>
            </a:fld>
            <a:endParaRPr lang="en-US"/>
          </a:p>
        </p:txBody>
      </p:sp>
    </p:spTree>
    <p:extLst>
      <p:ext uri="{BB962C8B-B14F-4D97-AF65-F5344CB8AC3E}">
        <p14:creationId xmlns:p14="http://schemas.microsoft.com/office/powerpoint/2010/main" val="3807261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like before, let’s recap on our goals for this objective. We will be...</a:t>
            </a:r>
          </a:p>
        </p:txBody>
      </p:sp>
      <p:sp>
        <p:nvSpPr>
          <p:cNvPr id="4" name="Slide Number Placeholder 3"/>
          <p:cNvSpPr>
            <a:spLocks noGrp="1"/>
          </p:cNvSpPr>
          <p:nvPr>
            <p:ph type="sldNum" sz="quarter" idx="5"/>
          </p:nvPr>
        </p:nvSpPr>
        <p:spPr/>
        <p:txBody>
          <a:bodyPr/>
          <a:lstStyle/>
          <a:p>
            <a:fld id="{0C4BF69B-1EB0-4529-8268-904875BCA8FB}" type="slidenum">
              <a:rPr lang="en-US" smtClean="0"/>
              <a:t>23</a:t>
            </a:fld>
            <a:endParaRPr lang="en-US"/>
          </a:p>
        </p:txBody>
      </p:sp>
    </p:spTree>
    <p:extLst>
      <p:ext uri="{BB962C8B-B14F-4D97-AF65-F5344CB8AC3E}">
        <p14:creationId xmlns:p14="http://schemas.microsoft.com/office/powerpoint/2010/main" val="2011280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one last thing before we go play with our instances, I’d like to ask you all how comfortable you feel with using a command line terminal. It can get a bit complicated if you’re unfamiliar with some commands, so I want to make sure we take the proper time to get everyone through this comfortably. Go ahead and fill out the Zoom poll that will pop up like we did before.</a:t>
            </a:r>
          </a:p>
        </p:txBody>
      </p:sp>
      <p:sp>
        <p:nvSpPr>
          <p:cNvPr id="4" name="Slide Number Placeholder 3"/>
          <p:cNvSpPr>
            <a:spLocks noGrp="1"/>
          </p:cNvSpPr>
          <p:nvPr>
            <p:ph type="sldNum" sz="quarter" idx="5"/>
          </p:nvPr>
        </p:nvSpPr>
        <p:spPr/>
        <p:txBody>
          <a:bodyPr/>
          <a:lstStyle/>
          <a:p>
            <a:fld id="{0C4BF69B-1EB0-4529-8268-904875BCA8FB}" type="slidenum">
              <a:rPr lang="en-US" smtClean="0"/>
              <a:t>24</a:t>
            </a:fld>
            <a:endParaRPr lang="en-US"/>
          </a:p>
        </p:txBody>
      </p:sp>
    </p:spTree>
    <p:extLst>
      <p:ext uri="{BB962C8B-B14F-4D97-AF65-F5344CB8AC3E}">
        <p14:creationId xmlns:p14="http://schemas.microsoft.com/office/powerpoint/2010/main" val="372042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jump back to our worksheet again and try to log in to our new instances</a:t>
            </a:r>
          </a:p>
        </p:txBody>
      </p:sp>
      <p:sp>
        <p:nvSpPr>
          <p:cNvPr id="4" name="Slide Number Placeholder 3"/>
          <p:cNvSpPr>
            <a:spLocks noGrp="1"/>
          </p:cNvSpPr>
          <p:nvPr>
            <p:ph type="sldNum" sz="quarter" idx="5"/>
          </p:nvPr>
        </p:nvSpPr>
        <p:spPr/>
        <p:txBody>
          <a:bodyPr/>
          <a:lstStyle/>
          <a:p>
            <a:fld id="{0C4BF69B-1EB0-4529-8268-904875BCA8FB}" type="slidenum">
              <a:rPr lang="en-US" smtClean="0"/>
              <a:t>25</a:t>
            </a:fld>
            <a:endParaRPr lang="en-US"/>
          </a:p>
        </p:txBody>
      </p:sp>
    </p:spTree>
    <p:extLst>
      <p:ext uri="{BB962C8B-B14F-4D97-AF65-F5344CB8AC3E}">
        <p14:creationId xmlns:p14="http://schemas.microsoft.com/office/powerpoint/2010/main" val="3692956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26</a:t>
            </a:fld>
            <a:endParaRPr lang="en-US"/>
          </a:p>
        </p:txBody>
      </p:sp>
    </p:spTree>
    <p:extLst>
      <p:ext uri="{BB962C8B-B14F-4D97-AF65-F5344CB8AC3E}">
        <p14:creationId xmlns:p14="http://schemas.microsoft.com/office/powerpoint/2010/main" val="136365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our analysis going, and if you’ll recall, we grabbed our sequence data from the SRA. Well, let’s talk a bit more about what the SRA actually </a:t>
            </a:r>
            <a:r>
              <a:rPr lang="en-US" i="1" dirty="0"/>
              <a:t>is</a:t>
            </a:r>
            <a:r>
              <a:rPr lang="en-US" i="0" dirty="0"/>
              <a:t>. And what other data can be found there.</a:t>
            </a:r>
            <a:endParaRPr lang="en-US" dirty="0"/>
          </a:p>
          <a:p>
            <a:endParaRPr lang="en-US" dirty="0"/>
          </a:p>
          <a:p>
            <a:r>
              <a:rPr lang="en-US" dirty="0"/>
              <a:t>The Sequence Read Archive, or SRA, is a massive repository of user-provided sequencing data from any organism in the tree of life and even metagenomic or environmental survey sequencing (aka – Sequencing data containing DNA from multiple organisms). In this database, you can find raw sequencing data, and, depending on the quality of the submission, you will also get a decent amount of metadata to help you understand the context of how that data was acquired. </a:t>
            </a:r>
          </a:p>
          <a:p>
            <a:endParaRPr lang="en-US" dirty="0"/>
          </a:p>
          <a:p>
            <a:r>
              <a:rPr lang="en-US" dirty="0"/>
              <a:t>Typically, all this data has been available to search and download from NCBI’s website at the link at the top of the slide, but recently NCBI partnered with AWS to upload all of the 10+ petabytes of sequence data and metadata to the cloud for easier, and often faster, access. To get to this data in AWS, we can use a service called Athena.</a:t>
            </a:r>
          </a:p>
        </p:txBody>
      </p:sp>
      <p:sp>
        <p:nvSpPr>
          <p:cNvPr id="4" name="Slide Number Placeholder 3"/>
          <p:cNvSpPr>
            <a:spLocks noGrp="1"/>
          </p:cNvSpPr>
          <p:nvPr>
            <p:ph type="sldNum" sz="quarter" idx="5"/>
          </p:nvPr>
        </p:nvSpPr>
        <p:spPr/>
        <p:txBody>
          <a:bodyPr/>
          <a:lstStyle/>
          <a:p>
            <a:fld id="{0C4BF69B-1EB0-4529-8268-904875BCA8FB}" type="slidenum">
              <a:rPr lang="en-US" smtClean="0"/>
              <a:t>27</a:t>
            </a:fld>
            <a:endParaRPr lang="en-US"/>
          </a:p>
        </p:txBody>
      </p:sp>
    </p:spTree>
    <p:extLst>
      <p:ext uri="{BB962C8B-B14F-4D97-AF65-F5344CB8AC3E}">
        <p14:creationId xmlns:p14="http://schemas.microsoft.com/office/powerpoint/2010/main" val="216054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Athena is an extremely powerful table-querying platform designed to rapidly dig through large tables of data using the SQL programming language to filter for data that we are interested in.</a:t>
            </a:r>
          </a:p>
          <a:p>
            <a:endParaRPr lang="en-US" dirty="0"/>
          </a:p>
          <a:p>
            <a:r>
              <a:rPr lang="en-US" dirty="0"/>
              <a:t>As part of NCBI’s and AWS’s partnership, all the metadata associated with every submission in SRA is available as a series of tables that can be imported into Athena. This means we can use Athena to narrow down all of SRA using the metadata to find just the data that we might need for our own research.</a:t>
            </a:r>
          </a:p>
          <a:p>
            <a:endParaRPr lang="en-US" dirty="0"/>
          </a:p>
          <a:p>
            <a:r>
              <a:rPr lang="en-US" dirty="0"/>
              <a:t>Then, once we’ve narrowed down the data just enough, we can save those search results to something called an S3 bucket so we can look back at those results later on.</a:t>
            </a:r>
          </a:p>
        </p:txBody>
      </p:sp>
      <p:sp>
        <p:nvSpPr>
          <p:cNvPr id="4" name="Slide Number Placeholder 3"/>
          <p:cNvSpPr>
            <a:spLocks noGrp="1"/>
          </p:cNvSpPr>
          <p:nvPr>
            <p:ph type="sldNum" sz="quarter" idx="5"/>
          </p:nvPr>
        </p:nvSpPr>
        <p:spPr/>
        <p:txBody>
          <a:bodyPr/>
          <a:lstStyle/>
          <a:p>
            <a:fld id="{0C4BF69B-1EB0-4529-8268-904875BCA8FB}" type="slidenum">
              <a:rPr lang="en-US" smtClean="0"/>
              <a:t>28</a:t>
            </a:fld>
            <a:endParaRPr lang="en-US"/>
          </a:p>
        </p:txBody>
      </p:sp>
    </p:spTree>
    <p:extLst>
      <p:ext uri="{BB962C8B-B14F-4D97-AF65-F5344CB8AC3E}">
        <p14:creationId xmlns:p14="http://schemas.microsoft.com/office/powerpoint/2010/main" val="3443208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big picture level, Athena and S3 buckets create a nice, if not simple, workflow where we can import data into Athena from our bucket, filter and search through the data in Athena, then save those customized results back to the bucket for future use. For this objective, we’re basically going to run through this loop once to pull a table of metadata from an NCBI-created bucket, search for the sequencing reads we want using Athena, then save that search result back to our own S3 bucket so we can use it later on.</a:t>
            </a:r>
          </a:p>
        </p:txBody>
      </p:sp>
      <p:sp>
        <p:nvSpPr>
          <p:cNvPr id="4" name="Slide Number Placeholder 3"/>
          <p:cNvSpPr>
            <a:spLocks noGrp="1"/>
          </p:cNvSpPr>
          <p:nvPr>
            <p:ph type="sldNum" sz="quarter" idx="5"/>
          </p:nvPr>
        </p:nvSpPr>
        <p:spPr/>
        <p:txBody>
          <a:bodyPr/>
          <a:lstStyle/>
          <a:p>
            <a:fld id="{0C4BF69B-1EB0-4529-8268-904875BCA8FB}" type="slidenum">
              <a:rPr lang="en-US" smtClean="0"/>
              <a:t>29</a:t>
            </a:fld>
            <a:endParaRPr lang="en-US"/>
          </a:p>
        </p:txBody>
      </p:sp>
    </p:spTree>
    <p:extLst>
      <p:ext uri="{BB962C8B-B14F-4D97-AF65-F5344CB8AC3E}">
        <p14:creationId xmlns:p14="http://schemas.microsoft.com/office/powerpoint/2010/main" val="3243785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by the end of this second objective, we should be able to:</a:t>
            </a:r>
          </a:p>
          <a:p>
            <a:endParaRPr lang="en-US" dirty="0"/>
          </a:p>
          <a:p>
            <a:pPr marL="181240" indent="-181240">
              <a:buFontTx/>
              <a:buChar char="-"/>
            </a:pPr>
            <a:r>
              <a:rPr lang="en-US" dirty="0"/>
              <a:t>Create an S3 bucket to save Athena results</a:t>
            </a:r>
          </a:p>
          <a:p>
            <a:pPr marL="181240" indent="-181240">
              <a:buFontTx/>
              <a:buChar char="-"/>
            </a:pPr>
            <a:r>
              <a:rPr lang="en-US" dirty="0"/>
              <a:t>Do some basic SQL commands to help filter data in an Athena table</a:t>
            </a:r>
          </a:p>
          <a:p>
            <a:pPr marL="181240" indent="-181240">
              <a:buFontTx/>
              <a:buChar char="-"/>
            </a:pPr>
            <a:r>
              <a:rPr lang="en-US" dirty="0"/>
              <a:t>And save those queries to an S3 bucket &amp; your computer so we can look at the results later on</a:t>
            </a:r>
          </a:p>
        </p:txBody>
      </p:sp>
      <p:sp>
        <p:nvSpPr>
          <p:cNvPr id="4" name="Slide Number Placeholder 3"/>
          <p:cNvSpPr>
            <a:spLocks noGrp="1"/>
          </p:cNvSpPr>
          <p:nvPr>
            <p:ph type="sldNum" sz="quarter" idx="5"/>
          </p:nvPr>
        </p:nvSpPr>
        <p:spPr/>
        <p:txBody>
          <a:bodyPr/>
          <a:lstStyle/>
          <a:p>
            <a:fld id="{0C4BF69B-1EB0-4529-8268-904875BCA8FB}" type="slidenum">
              <a:rPr lang="en-US" smtClean="0"/>
              <a:t>30</a:t>
            </a:fld>
            <a:endParaRPr lang="en-US"/>
          </a:p>
        </p:txBody>
      </p:sp>
    </p:spTree>
    <p:extLst>
      <p:ext uri="{BB962C8B-B14F-4D97-AF65-F5344CB8AC3E}">
        <p14:creationId xmlns:p14="http://schemas.microsoft.com/office/powerpoint/2010/main" val="685952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31</a:t>
            </a:fld>
            <a:endParaRPr lang="en-US"/>
          </a:p>
        </p:txBody>
      </p:sp>
    </p:spTree>
    <p:extLst>
      <p:ext uri="{BB962C8B-B14F-4D97-AF65-F5344CB8AC3E}">
        <p14:creationId xmlns:p14="http://schemas.microsoft.com/office/powerpoint/2010/main" val="739873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we should probably address before we dive into some exercises is what exactly “the cloud” is. For a long time I viewed the concept of “The Cloud” as this almost magical entity that only really advanced technical people could use. I think everyone has an understanding that the Internet is involved, but they don’t really know what it means to “use” the cloud. So, let’s talk about what the cloud actually is.</a:t>
            </a:r>
          </a:p>
        </p:txBody>
      </p:sp>
      <p:sp>
        <p:nvSpPr>
          <p:cNvPr id="4" name="Slide Number Placeholder 3"/>
          <p:cNvSpPr>
            <a:spLocks noGrp="1"/>
          </p:cNvSpPr>
          <p:nvPr>
            <p:ph type="sldNum" sz="quarter" idx="5"/>
          </p:nvPr>
        </p:nvSpPr>
        <p:spPr/>
        <p:txBody>
          <a:bodyPr/>
          <a:lstStyle/>
          <a:p>
            <a:fld id="{0C4BF69B-1EB0-4529-8268-904875BCA8FB}" type="slidenum">
              <a:rPr lang="en-US" smtClean="0"/>
              <a:t>4</a:t>
            </a:fld>
            <a:endParaRPr lang="en-US"/>
          </a:p>
        </p:txBody>
      </p:sp>
    </p:spTree>
    <p:extLst>
      <p:ext uri="{BB962C8B-B14F-4D97-AF65-F5344CB8AC3E}">
        <p14:creationId xmlns:p14="http://schemas.microsoft.com/office/powerpoint/2010/main" val="466769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basic SQL commands can be broken down into about 4 different parts. The first piece starts with “SELECT” which lets us state which columns in the table we want our results to show. Typically you can list the column header names you want to display after the SELECT keyword, but in this screenshot we show an alternate option which is to use the asterisk key. This is basically code for “give me all of the columns in the table back” and I personally use this most often when I’m exploring data.</a:t>
            </a:r>
          </a:p>
          <a:p>
            <a:endParaRPr lang="en-US" dirty="0"/>
          </a:p>
          <a:p>
            <a:r>
              <a:rPr lang="en-US" dirty="0"/>
              <a:t>The second keyword is “FROM” which, as you may have guessed, tells us which table we want the search to happen in. For this workshop we’ll use the </a:t>
            </a:r>
            <a:r>
              <a:rPr lang="en-US" dirty="0" err="1"/>
              <a:t>sra</a:t>
            </a:r>
            <a:r>
              <a:rPr lang="en-US" dirty="0"/>
              <a:t> data table I prepared ahead of time.</a:t>
            </a:r>
          </a:p>
          <a:p>
            <a:endParaRPr lang="en-US" dirty="0"/>
          </a:p>
          <a:p>
            <a:r>
              <a:rPr lang="en-US" dirty="0"/>
              <a:t>The third keyword is “WHERE” which is where we set the rules about the data we want to see returned. For example, the statement in this screenshot says “only give me the rows in the table that have “WGS” in the </a:t>
            </a:r>
            <a:r>
              <a:rPr lang="en-US" dirty="0" err="1"/>
              <a:t>assay_type</a:t>
            </a:r>
            <a:r>
              <a:rPr lang="en-US" dirty="0"/>
              <a:t> column. Now you can daisy-chain multiple requirements together if you want to get fancy about it, but that won’t be necessary for this workshop.</a:t>
            </a:r>
          </a:p>
          <a:p>
            <a:endParaRPr lang="en-US" dirty="0"/>
          </a:p>
          <a:p>
            <a:r>
              <a:rPr lang="en-US" dirty="0"/>
              <a:t>Finally, the LIMIT keyword is an optional one you can include to limit the AMOUNT of data you get back. For example, if we were to run this particular query against our SRA metadata table we could easily get hundreds of thousands of rows back. However, if we just want a sample of those results we can use “LIMIT 50” like you see here to give us back only the first 50 rows. This is another great keyword to use when you are just trying to navigate and explore a table.</a:t>
            </a:r>
          </a:p>
        </p:txBody>
      </p:sp>
      <p:sp>
        <p:nvSpPr>
          <p:cNvPr id="4" name="Slide Number Placeholder 3"/>
          <p:cNvSpPr>
            <a:spLocks noGrp="1"/>
          </p:cNvSpPr>
          <p:nvPr>
            <p:ph type="sldNum" sz="quarter" idx="5"/>
          </p:nvPr>
        </p:nvSpPr>
        <p:spPr/>
        <p:txBody>
          <a:bodyPr/>
          <a:lstStyle/>
          <a:p>
            <a:fld id="{0C4BF69B-1EB0-4529-8268-904875BCA8FB}" type="slidenum">
              <a:rPr lang="en-US" smtClean="0"/>
              <a:t>32</a:t>
            </a:fld>
            <a:endParaRPr lang="en-US"/>
          </a:p>
        </p:txBody>
      </p:sp>
    </p:spTree>
    <p:extLst>
      <p:ext uri="{BB962C8B-B14F-4D97-AF65-F5344CB8AC3E}">
        <p14:creationId xmlns:p14="http://schemas.microsoft.com/office/powerpoint/2010/main" val="10421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look at this from a graphical perspective as well, to see everything that happens.</a:t>
            </a:r>
          </a:p>
        </p:txBody>
      </p:sp>
      <p:sp>
        <p:nvSpPr>
          <p:cNvPr id="4" name="Slide Number Placeholder 3"/>
          <p:cNvSpPr>
            <a:spLocks noGrp="1"/>
          </p:cNvSpPr>
          <p:nvPr>
            <p:ph type="sldNum" sz="quarter" idx="5"/>
          </p:nvPr>
        </p:nvSpPr>
        <p:spPr/>
        <p:txBody>
          <a:bodyPr/>
          <a:lstStyle/>
          <a:p>
            <a:fld id="{0C4BF69B-1EB0-4529-8268-904875BCA8FB}" type="slidenum">
              <a:rPr lang="en-US" smtClean="0"/>
              <a:t>33</a:t>
            </a:fld>
            <a:endParaRPr lang="en-US"/>
          </a:p>
        </p:txBody>
      </p:sp>
    </p:spTree>
    <p:extLst>
      <p:ext uri="{BB962C8B-B14F-4D97-AF65-F5344CB8AC3E}">
        <p14:creationId xmlns:p14="http://schemas.microsoft.com/office/powerpoint/2010/main" val="20044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34</a:t>
            </a:fld>
            <a:endParaRPr lang="en-US"/>
          </a:p>
        </p:txBody>
      </p:sp>
    </p:spTree>
    <p:extLst>
      <p:ext uri="{BB962C8B-B14F-4D97-AF65-F5344CB8AC3E}">
        <p14:creationId xmlns:p14="http://schemas.microsoft.com/office/powerpoint/2010/main" val="4067005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it! The final objective. The goal here is to...</a:t>
            </a:r>
          </a:p>
        </p:txBody>
      </p:sp>
      <p:sp>
        <p:nvSpPr>
          <p:cNvPr id="4" name="Slide Number Placeholder 3"/>
          <p:cNvSpPr>
            <a:spLocks noGrp="1"/>
          </p:cNvSpPr>
          <p:nvPr>
            <p:ph type="sldNum" sz="quarter" idx="5"/>
          </p:nvPr>
        </p:nvSpPr>
        <p:spPr/>
        <p:txBody>
          <a:bodyPr/>
          <a:lstStyle/>
          <a:p>
            <a:fld id="{0C4BF69B-1EB0-4529-8268-904875BCA8FB}" type="slidenum">
              <a:rPr lang="en-US" smtClean="0"/>
              <a:t>35</a:t>
            </a:fld>
            <a:endParaRPr lang="en-US"/>
          </a:p>
        </p:txBody>
      </p:sp>
    </p:spTree>
    <p:extLst>
      <p:ext uri="{BB962C8B-B14F-4D97-AF65-F5344CB8AC3E}">
        <p14:creationId xmlns:p14="http://schemas.microsoft.com/office/powerpoint/2010/main" val="3238284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quickly recap what we’ve accomplished so far. In the last objective we created a consensus sequence for our Virus and aligned that genome to the original Wuhan strain of the Sars-CoV-2 virus to look for any signs of variation. Now we need to take the result files from that analysis and drop them into our S3 bucket. Then, finally, to wrap this process up, we need to actually explore those results to identify those variations we’ve been interested in all along. To visualize these results we’re going to use a tool called the Sequence Viewer.</a:t>
            </a:r>
          </a:p>
        </p:txBody>
      </p:sp>
      <p:sp>
        <p:nvSpPr>
          <p:cNvPr id="4" name="Slide Number Placeholder 3"/>
          <p:cNvSpPr>
            <a:spLocks noGrp="1"/>
          </p:cNvSpPr>
          <p:nvPr>
            <p:ph type="sldNum" sz="quarter" idx="5"/>
          </p:nvPr>
        </p:nvSpPr>
        <p:spPr/>
        <p:txBody>
          <a:bodyPr/>
          <a:lstStyle/>
          <a:p>
            <a:fld id="{0C4BF69B-1EB0-4529-8268-904875BCA8FB}" type="slidenum">
              <a:rPr lang="en-US" smtClean="0"/>
              <a:t>36</a:t>
            </a:fld>
            <a:endParaRPr lang="en-US"/>
          </a:p>
        </p:txBody>
      </p:sp>
    </p:spTree>
    <p:extLst>
      <p:ext uri="{BB962C8B-B14F-4D97-AF65-F5344CB8AC3E}">
        <p14:creationId xmlns:p14="http://schemas.microsoft.com/office/powerpoint/2010/main" val="852634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Sequence Viewer is a web-based “browser” which supports the visualization of genetic data mapped against any genetic sequence you can upload. To get there, you can follow the link in the bottom corner of this slide. It will also be available in the worksheet when we switch back to that soon.</a:t>
            </a:r>
          </a:p>
        </p:txBody>
      </p:sp>
      <p:sp>
        <p:nvSpPr>
          <p:cNvPr id="4" name="Slide Number Placeholder 3"/>
          <p:cNvSpPr>
            <a:spLocks noGrp="1"/>
          </p:cNvSpPr>
          <p:nvPr>
            <p:ph type="sldNum" sz="quarter" idx="5"/>
          </p:nvPr>
        </p:nvSpPr>
        <p:spPr/>
        <p:txBody>
          <a:bodyPr/>
          <a:lstStyle/>
          <a:p>
            <a:fld id="{0C4BF69B-1EB0-4529-8268-904875BCA8FB}" type="slidenum">
              <a:rPr lang="en-US" smtClean="0"/>
              <a:t>37</a:t>
            </a:fld>
            <a:endParaRPr lang="en-US"/>
          </a:p>
        </p:txBody>
      </p:sp>
    </p:spTree>
    <p:extLst>
      <p:ext uri="{BB962C8B-B14F-4D97-AF65-F5344CB8AC3E}">
        <p14:creationId xmlns:p14="http://schemas.microsoft.com/office/powerpoint/2010/main" val="1842307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Sequence Viewer organizes data into “tracks” which are small graphical chunks that are aligned with the DNA to visualize a wide range of different data. This could include sequence annotations, sequence coverage graphs, GWAS data, and in our case, alignments between that sequence and others, plus others!</a:t>
            </a:r>
          </a:p>
        </p:txBody>
      </p:sp>
      <p:sp>
        <p:nvSpPr>
          <p:cNvPr id="4" name="Slide Number Placeholder 3"/>
          <p:cNvSpPr>
            <a:spLocks noGrp="1"/>
          </p:cNvSpPr>
          <p:nvPr>
            <p:ph type="sldNum" sz="quarter" idx="5"/>
          </p:nvPr>
        </p:nvSpPr>
        <p:spPr/>
        <p:txBody>
          <a:bodyPr/>
          <a:lstStyle/>
          <a:p>
            <a:fld id="{0C4BF69B-1EB0-4529-8268-904875BCA8FB}" type="slidenum">
              <a:rPr lang="en-US" smtClean="0"/>
              <a:t>38</a:t>
            </a:fld>
            <a:endParaRPr lang="en-US"/>
          </a:p>
        </p:txBody>
      </p:sp>
    </p:spTree>
    <p:extLst>
      <p:ext uri="{BB962C8B-B14F-4D97-AF65-F5344CB8AC3E}">
        <p14:creationId xmlns:p14="http://schemas.microsoft.com/office/powerpoint/2010/main" val="2104939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this final goal, we have several objectives we’re going to try and cram together in our final minutes together.</a:t>
            </a:r>
          </a:p>
        </p:txBody>
      </p:sp>
      <p:sp>
        <p:nvSpPr>
          <p:cNvPr id="4" name="Slide Number Placeholder 3"/>
          <p:cNvSpPr>
            <a:spLocks noGrp="1"/>
          </p:cNvSpPr>
          <p:nvPr>
            <p:ph type="sldNum" sz="quarter" idx="5"/>
          </p:nvPr>
        </p:nvSpPr>
        <p:spPr/>
        <p:txBody>
          <a:bodyPr/>
          <a:lstStyle/>
          <a:p>
            <a:fld id="{0C4BF69B-1EB0-4529-8268-904875BCA8FB}" type="slidenum">
              <a:rPr lang="en-US" smtClean="0"/>
              <a:t>39</a:t>
            </a:fld>
            <a:endParaRPr lang="en-US"/>
          </a:p>
        </p:txBody>
      </p:sp>
    </p:spTree>
    <p:extLst>
      <p:ext uri="{BB962C8B-B14F-4D97-AF65-F5344CB8AC3E}">
        <p14:creationId xmlns:p14="http://schemas.microsoft.com/office/powerpoint/2010/main" val="2496431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final time today, let’s go back to our worksheet and complete the rest of this analysis.</a:t>
            </a:r>
          </a:p>
        </p:txBody>
      </p:sp>
      <p:sp>
        <p:nvSpPr>
          <p:cNvPr id="4" name="Slide Number Placeholder 3"/>
          <p:cNvSpPr>
            <a:spLocks noGrp="1"/>
          </p:cNvSpPr>
          <p:nvPr>
            <p:ph type="sldNum" sz="quarter" idx="5"/>
          </p:nvPr>
        </p:nvSpPr>
        <p:spPr/>
        <p:txBody>
          <a:bodyPr/>
          <a:lstStyle/>
          <a:p>
            <a:fld id="{0C4BF69B-1EB0-4529-8268-904875BCA8FB}" type="slidenum">
              <a:rPr lang="en-US" smtClean="0"/>
              <a:t>40</a:t>
            </a:fld>
            <a:endParaRPr lang="en-US"/>
          </a:p>
        </p:txBody>
      </p:sp>
    </p:spTree>
    <p:extLst>
      <p:ext uri="{BB962C8B-B14F-4D97-AF65-F5344CB8AC3E}">
        <p14:creationId xmlns:p14="http://schemas.microsoft.com/office/powerpoint/2010/main" val="901063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for a final piece of information today let’s go over the cost of using the cloud. When we talk about the “Cost of Cloud” today we are referring to the per-person cost of using all of these services from getting the metadata with Athena, to storing everything in an S3 bucket, doing the analyses in the cloud with our EC2 instances, and for fun I even threw in the price of importing the SRA data into Athena (the step I did in preparation for this workshop).</a:t>
            </a:r>
          </a:p>
        </p:txBody>
      </p:sp>
      <p:sp>
        <p:nvSpPr>
          <p:cNvPr id="4" name="Slide Number Placeholder 3"/>
          <p:cNvSpPr>
            <a:spLocks noGrp="1"/>
          </p:cNvSpPr>
          <p:nvPr>
            <p:ph type="sldNum" sz="quarter" idx="5"/>
          </p:nvPr>
        </p:nvSpPr>
        <p:spPr/>
        <p:txBody>
          <a:bodyPr/>
          <a:lstStyle/>
          <a:p>
            <a:fld id="{0C4BF69B-1EB0-4529-8268-904875BCA8FB}" type="slidenum">
              <a:rPr lang="en-US" smtClean="0"/>
              <a:t>41</a:t>
            </a:fld>
            <a:endParaRPr lang="en-US"/>
          </a:p>
        </p:txBody>
      </p:sp>
    </p:spTree>
    <p:extLst>
      <p:ext uri="{BB962C8B-B14F-4D97-AF65-F5344CB8AC3E}">
        <p14:creationId xmlns:p14="http://schemas.microsoft.com/office/powerpoint/2010/main" val="303015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basically an all-encompassing term for a “one-stop shop” of different computing services and technologies that a company will offer over the internet to help people manage and process their data. We’ve probably all had a scenario where we are trying to run a program, or open a file, and that little fan in our laptop starts going crazy and the screen freezes up and we think “</a:t>
            </a:r>
            <a:r>
              <a:rPr lang="en-US" dirty="0" err="1"/>
              <a:t>Gah</a:t>
            </a:r>
            <a:r>
              <a:rPr lang="en-US" dirty="0"/>
              <a:t>, I wish I had a better computer!”. Well, the cloud offers us the ability to just “rent” a better computer to do the work we need. For example, you can literally buy more processing (or compute) power so you can manage those laptop-freezing sized files very rapidly. Of course, when you’re done, you can also store that data in the cloud. You’ll also see later in this workshop how we can manage that data in a database to make retrieving or filtering that data very convenient. And perhaps one of the most important aspects of the cloud is the ability to easily share that data with other researchers or members of your own team. And of course, there are so many more services that can be offered that describing them would be a workshop by itself!</a:t>
            </a:r>
          </a:p>
        </p:txBody>
      </p:sp>
      <p:sp>
        <p:nvSpPr>
          <p:cNvPr id="4" name="Slide Number Placeholder 3"/>
          <p:cNvSpPr>
            <a:spLocks noGrp="1"/>
          </p:cNvSpPr>
          <p:nvPr>
            <p:ph type="sldNum" sz="quarter" idx="5"/>
          </p:nvPr>
        </p:nvSpPr>
        <p:spPr/>
        <p:txBody>
          <a:bodyPr/>
          <a:lstStyle/>
          <a:p>
            <a:fld id="{0C4BF69B-1EB0-4529-8268-904875BCA8FB}" type="slidenum">
              <a:rPr lang="en-US" smtClean="0"/>
              <a:t>5</a:t>
            </a:fld>
            <a:endParaRPr lang="en-US"/>
          </a:p>
        </p:txBody>
      </p:sp>
    </p:spTree>
    <p:extLst>
      <p:ext uri="{BB962C8B-B14F-4D97-AF65-F5344CB8AC3E}">
        <p14:creationId xmlns:p14="http://schemas.microsoft.com/office/powerpoint/2010/main" val="3283896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&lt;$1.</a:t>
            </a:r>
          </a:p>
        </p:txBody>
      </p:sp>
      <p:sp>
        <p:nvSpPr>
          <p:cNvPr id="4" name="Slide Number Placeholder 3"/>
          <p:cNvSpPr>
            <a:spLocks noGrp="1"/>
          </p:cNvSpPr>
          <p:nvPr>
            <p:ph type="sldNum" sz="quarter" idx="5"/>
          </p:nvPr>
        </p:nvSpPr>
        <p:spPr/>
        <p:txBody>
          <a:bodyPr/>
          <a:lstStyle/>
          <a:p>
            <a:fld id="{0C4BF69B-1EB0-4529-8268-904875BCA8FB}" type="slidenum">
              <a:rPr lang="en-US" smtClean="0"/>
              <a:t>42</a:t>
            </a:fld>
            <a:endParaRPr lang="en-US"/>
          </a:p>
        </p:txBody>
      </p:sp>
    </p:spTree>
    <p:extLst>
      <p:ext uri="{BB962C8B-B14F-4D97-AF65-F5344CB8AC3E}">
        <p14:creationId xmlns:p14="http://schemas.microsoft.com/office/powerpoint/2010/main" val="5883091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cost was 0.50 cents a person.</a:t>
            </a:r>
          </a:p>
        </p:txBody>
      </p:sp>
      <p:sp>
        <p:nvSpPr>
          <p:cNvPr id="4" name="Slide Number Placeholder 3"/>
          <p:cNvSpPr>
            <a:spLocks noGrp="1"/>
          </p:cNvSpPr>
          <p:nvPr>
            <p:ph type="sldNum" sz="quarter" idx="5"/>
          </p:nvPr>
        </p:nvSpPr>
        <p:spPr/>
        <p:txBody>
          <a:bodyPr/>
          <a:lstStyle/>
          <a:p>
            <a:fld id="{0C4BF69B-1EB0-4529-8268-904875BCA8FB}" type="slidenum">
              <a:rPr lang="en-US" smtClean="0"/>
              <a:t>43</a:t>
            </a:fld>
            <a:endParaRPr lang="en-US"/>
          </a:p>
        </p:txBody>
      </p:sp>
    </p:spTree>
    <p:extLst>
      <p:ext uri="{BB962C8B-B14F-4D97-AF65-F5344CB8AC3E}">
        <p14:creationId xmlns:p14="http://schemas.microsoft.com/office/powerpoint/2010/main" val="3689782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does try to be transparent about costs. They offer several methods to help you manage and estimate your budget for a project.</a:t>
            </a:r>
          </a:p>
        </p:txBody>
      </p:sp>
      <p:sp>
        <p:nvSpPr>
          <p:cNvPr id="4" name="Slide Number Placeholder 3"/>
          <p:cNvSpPr>
            <a:spLocks noGrp="1"/>
          </p:cNvSpPr>
          <p:nvPr>
            <p:ph type="sldNum" sz="quarter" idx="5"/>
          </p:nvPr>
        </p:nvSpPr>
        <p:spPr/>
        <p:txBody>
          <a:bodyPr/>
          <a:lstStyle/>
          <a:p>
            <a:fld id="{0C4BF69B-1EB0-4529-8268-904875BCA8FB}" type="slidenum">
              <a:rPr lang="en-US" smtClean="0"/>
              <a:t>44</a:t>
            </a:fld>
            <a:endParaRPr lang="en-US"/>
          </a:p>
        </p:txBody>
      </p:sp>
    </p:spTree>
    <p:extLst>
      <p:ext uri="{BB962C8B-B14F-4D97-AF65-F5344CB8AC3E}">
        <p14:creationId xmlns:p14="http://schemas.microsoft.com/office/powerpoint/2010/main" val="4109658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these newfound cloud abilities at your disposal, I’d also like to clue you in on a few ways to step this process up to a more advanced level should you choose to play around later.</a:t>
            </a:r>
          </a:p>
          <a:p>
            <a:endParaRPr lang="en-US" dirty="0"/>
          </a:p>
          <a:p>
            <a:r>
              <a:rPr lang="en-US" dirty="0"/>
              <a:t>AWS Batch can automate the creation/usage of multiple EC2 instances at the same time. In our example, you can imagine programming AWS Batch to run our analysis over multiple genomes each on their own EC2 instance all at the same time. Without you having to create and manage each one.</a:t>
            </a:r>
          </a:p>
          <a:p>
            <a:endParaRPr lang="en-US" dirty="0"/>
          </a:p>
          <a:p>
            <a:r>
              <a:rPr lang="en-US" dirty="0"/>
              <a:t>AWS Lambda provides an easy way to trigger pieces of code without having to manage </a:t>
            </a:r>
            <a:r>
              <a:rPr lang="en-US" i="1" dirty="0"/>
              <a:t>any </a:t>
            </a:r>
            <a:r>
              <a:rPr lang="en-US" i="0" dirty="0"/>
              <a:t>hardware (aka: skipping the entire EC2 instance setup process). This can be useful for automating the start/stop of a piece of code in real-time. For example, AWS Lambda could tell AWS Batch to run another genome just by adding the files for that genome to an S3 bucket. So you can automate your entire data analysis process just by adding data to your S3 bucket regularly.</a:t>
            </a:r>
          </a:p>
          <a:p>
            <a:endParaRPr lang="en-US" i="0" dirty="0"/>
          </a:p>
          <a:p>
            <a:r>
              <a:rPr lang="en-US" i="0" dirty="0"/>
              <a:t>And finally, AWS CLI is significantly more powerful than what we used it for today. It doesn’t just facilitate the transfer of data in an S3 bucket, it can manage &amp; automate the actions of any Amazon cloud tool. Things like building a quick EC2 instance, running an Athena command, and really anything you would need from the cloud can be programmed to happen rather than point-and-clicking your way through menus.</a:t>
            </a:r>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45</a:t>
            </a:fld>
            <a:endParaRPr lang="en-US"/>
          </a:p>
        </p:txBody>
      </p:sp>
    </p:spTree>
    <p:extLst>
      <p:ext uri="{BB962C8B-B14F-4D97-AF65-F5344CB8AC3E}">
        <p14:creationId xmlns:p14="http://schemas.microsoft.com/office/powerpoint/2010/main" val="4198419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FD0EE2-EEEC-A048-98CA-5EC51ACBD85A}" type="slidenum">
              <a:rPr lang="en-US" smtClean="0"/>
              <a:t>47</a:t>
            </a:fld>
            <a:endParaRPr lang="en-US"/>
          </a:p>
        </p:txBody>
      </p:sp>
    </p:spTree>
    <p:extLst>
      <p:ext uri="{BB962C8B-B14F-4D97-AF65-F5344CB8AC3E}">
        <p14:creationId xmlns:p14="http://schemas.microsoft.com/office/powerpoint/2010/main" val="41077492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that, I’ll say thank you for attending the workshop today. You were all wonderful participants and I hope to see you in another one soon! Rana, I’m going to turn it back over to you to </a:t>
            </a:r>
            <a:r>
              <a:rPr lang="en-US"/>
              <a:t>close things out.</a:t>
            </a:r>
          </a:p>
        </p:txBody>
      </p:sp>
      <p:sp>
        <p:nvSpPr>
          <p:cNvPr id="4" name="Slide Number Placeholder 3"/>
          <p:cNvSpPr>
            <a:spLocks noGrp="1"/>
          </p:cNvSpPr>
          <p:nvPr>
            <p:ph type="sldNum" sz="quarter" idx="5"/>
          </p:nvPr>
        </p:nvSpPr>
        <p:spPr/>
        <p:txBody>
          <a:bodyPr/>
          <a:lstStyle/>
          <a:p>
            <a:fld id="{0C4BF69B-1EB0-4529-8268-904875BCA8FB}" type="slidenum">
              <a:rPr lang="en-US" smtClean="0"/>
              <a:t>49</a:t>
            </a:fld>
            <a:endParaRPr lang="en-US"/>
          </a:p>
        </p:txBody>
      </p:sp>
    </p:spTree>
    <p:extLst>
      <p:ext uri="{BB962C8B-B14F-4D97-AF65-F5344CB8AC3E}">
        <p14:creationId xmlns:p14="http://schemas.microsoft.com/office/powerpoint/2010/main" val="347465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as you might suspect, given that you decided to be at the workshop today, the world of Cloud computing offers a number of benefits that can address all of those pain points we were just exploring. So let’s talk about these benefits a bit more in depth.</a:t>
            </a:r>
          </a:p>
          <a:p>
            <a:endParaRPr lang="en-US" dirty="0"/>
          </a:p>
          <a:p>
            <a:r>
              <a:rPr lang="en-US" dirty="0"/>
              <a:t>First, the cost. Most folks actually find this to be the most intimidating factor of trying out cloud computing, but it’s actually very affordable. For example, one of the biggest advantages is that you only have to pay for the resources you use. There is no “subscription fee” or down-payment necessary to get into the cloud. Simply find the resource you want to use, jump in, and you can get a bill later on for only exactly what you took advantage of. Additionally, because these services are offered to a global audience, the companies that offer these services can bring them at very competitive rates that rival, or often times beat, you trying to invest in your own computer infrastructure. Not to mention the effort you save by not having to deal with your own infrastructure!</a:t>
            </a:r>
          </a:p>
          <a:p>
            <a:endParaRPr lang="en-US" dirty="0"/>
          </a:p>
          <a:p>
            <a:r>
              <a:rPr lang="en-US" dirty="0"/>
              <a:t>Next, is the accessibility of cloud resources. Any data you generate or store in the cloud can easily be shared with people across the globe. This is great for research collaborators, or even groups like us here at NCBI who want to make sure people can get access to the data they need as soon and as easily as possible.</a:t>
            </a:r>
          </a:p>
          <a:p>
            <a:endParaRPr lang="en-US" dirty="0"/>
          </a:p>
          <a:p>
            <a:r>
              <a:rPr lang="en-US" dirty="0"/>
              <a:t>Reason #3, you can get your work done faster. Every cloud service I have used offers MANY customization options to optimize the service to fit your needs, including even managing the cost of the service. But, if you find yourself with an influx of data, or a new project that needs extra resources, it’s a very easy task to scale your cloud service up to meet those demands. Plus, these cloud provider companies are constantly developing new tools and software that may end up helping you even more.</a:t>
            </a:r>
          </a:p>
          <a:p>
            <a:endParaRPr lang="en-US" dirty="0"/>
          </a:p>
          <a:p>
            <a:r>
              <a:rPr lang="en-US" dirty="0"/>
              <a:t>And lastly, the cloud is extremely reproducible and reliable. Data storage services offer back-ups, version control, and more to keep your data secure. Additionally, the actual workflows you develop for your research can be easily packaged together and shared with colleagues to keep your work reproducible.</a:t>
            </a:r>
          </a:p>
        </p:txBody>
      </p:sp>
      <p:sp>
        <p:nvSpPr>
          <p:cNvPr id="4" name="Slide Number Placeholder 3"/>
          <p:cNvSpPr>
            <a:spLocks noGrp="1"/>
          </p:cNvSpPr>
          <p:nvPr>
            <p:ph type="sldNum" sz="quarter" idx="5"/>
          </p:nvPr>
        </p:nvSpPr>
        <p:spPr/>
        <p:txBody>
          <a:bodyPr/>
          <a:lstStyle/>
          <a:p>
            <a:fld id="{0C4BF69B-1EB0-4529-8268-904875BCA8FB}" type="slidenum">
              <a:rPr lang="en-US" smtClean="0"/>
              <a:t>7</a:t>
            </a:fld>
            <a:endParaRPr lang="en-US"/>
          </a:p>
        </p:txBody>
      </p:sp>
    </p:spTree>
    <p:extLst>
      <p:ext uri="{BB962C8B-B14F-4D97-AF65-F5344CB8AC3E}">
        <p14:creationId xmlns:p14="http://schemas.microsoft.com/office/powerpoint/2010/main" val="362480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you decide to get into cloud computing, chances are high that you will at least start with one of these 3 commercial Cloud providers, Google Cloud (GCP), Microsoft Azure, and Amazon Web Services (AWS).</a:t>
            </a:r>
          </a:p>
          <a:p>
            <a:endParaRPr lang="en-US" dirty="0"/>
          </a:p>
          <a:p>
            <a:r>
              <a:rPr lang="en-US" dirty="0"/>
              <a:t>As an institution, NIH has a partnership with all three of these providers for current and future data collaborations. For this workshop, we’ll be using the Amazon, or AWS, platform to do our cloud exercises. So let’s go over what NCBI and AWS have worked on so far.</a:t>
            </a:r>
          </a:p>
        </p:txBody>
      </p:sp>
      <p:sp>
        <p:nvSpPr>
          <p:cNvPr id="4" name="Slide Number Placeholder 3"/>
          <p:cNvSpPr>
            <a:spLocks noGrp="1"/>
          </p:cNvSpPr>
          <p:nvPr>
            <p:ph type="sldNum" sz="quarter" idx="5"/>
          </p:nvPr>
        </p:nvSpPr>
        <p:spPr/>
        <p:txBody>
          <a:bodyPr/>
          <a:lstStyle/>
          <a:p>
            <a:fld id="{0C4BF69B-1EB0-4529-8268-904875BCA8FB}" type="slidenum">
              <a:rPr lang="en-US" smtClean="0"/>
              <a:t>8</a:t>
            </a:fld>
            <a:endParaRPr lang="en-US"/>
          </a:p>
        </p:txBody>
      </p:sp>
    </p:spTree>
    <p:extLst>
      <p:ext uri="{BB962C8B-B14F-4D97-AF65-F5344CB8AC3E}">
        <p14:creationId xmlns:p14="http://schemas.microsoft.com/office/powerpoint/2010/main" val="4119182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biggest contribution NCBI has made to world of cloud computing is making the SRA database publicly available on the AWS and GCP cloud platforms. Specifically on AWS, all 10 Petabytes of data are available for free access from the AWS Open Data Program. Now to access that data, AWS has their own tools to interact with it, so we’ll get into at least one of those later in the workshop.</a:t>
            </a:r>
          </a:p>
          <a:p>
            <a:endParaRPr lang="en-US" dirty="0"/>
          </a:p>
          <a:p>
            <a:r>
              <a:rPr lang="en-US" dirty="0"/>
              <a:t>Additionally, NCBI has created cloud-friendly versions of many of the most popular software packages. BLAST and its many different variants exist as downloadable programs, plus them and many other programs have also been packaged into Docker containers which allows anyone to deploy an reproducible computing environment right to the cloud for consistent and accurate analyses of their data.</a:t>
            </a:r>
          </a:p>
          <a:p>
            <a:endParaRPr lang="en-US" dirty="0"/>
          </a:p>
          <a:p>
            <a:r>
              <a:rPr lang="en-US" dirty="0"/>
              <a:t>Finally, a newer product, the Genome Workbench, provides a visualization option for your data, especially when comparing it to data stored in NCBI.</a:t>
            </a:r>
          </a:p>
        </p:txBody>
      </p:sp>
      <p:sp>
        <p:nvSpPr>
          <p:cNvPr id="4" name="Slide Number Placeholder 3"/>
          <p:cNvSpPr>
            <a:spLocks noGrp="1"/>
          </p:cNvSpPr>
          <p:nvPr>
            <p:ph type="sldNum" sz="quarter" idx="5"/>
          </p:nvPr>
        </p:nvSpPr>
        <p:spPr/>
        <p:txBody>
          <a:bodyPr/>
          <a:lstStyle/>
          <a:p>
            <a:fld id="{0C4BF69B-1EB0-4529-8268-904875BCA8FB}" type="slidenum">
              <a:rPr lang="en-US" smtClean="0"/>
              <a:t>9</a:t>
            </a:fld>
            <a:endParaRPr lang="en-US"/>
          </a:p>
        </p:txBody>
      </p:sp>
    </p:spTree>
    <p:extLst>
      <p:ext uri="{BB962C8B-B14F-4D97-AF65-F5344CB8AC3E}">
        <p14:creationId xmlns:p14="http://schemas.microsoft.com/office/powerpoint/2010/main" val="139794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do ANY of that, we need to get everyone logged into their cloud accounts. Once you are all logged in, we are also going to immediately setup our first cloud service called an S3 bucket. So before I give you all the login credentials let’s talk about what an S3 bucket is.</a:t>
            </a:r>
          </a:p>
        </p:txBody>
      </p:sp>
      <p:sp>
        <p:nvSpPr>
          <p:cNvPr id="4" name="Slide Number Placeholder 3"/>
          <p:cNvSpPr>
            <a:spLocks noGrp="1"/>
          </p:cNvSpPr>
          <p:nvPr>
            <p:ph type="sldNum" sz="quarter" idx="5"/>
          </p:nvPr>
        </p:nvSpPr>
        <p:spPr/>
        <p:txBody>
          <a:bodyPr/>
          <a:lstStyle/>
          <a:p>
            <a:fld id="{0C4BF69B-1EB0-4529-8268-904875BCA8FB}" type="slidenum">
              <a:rPr lang="en-US" smtClean="0"/>
              <a:t>10</a:t>
            </a:fld>
            <a:endParaRPr lang="en-US"/>
          </a:p>
        </p:txBody>
      </p:sp>
    </p:spTree>
    <p:extLst>
      <p:ext uri="{BB962C8B-B14F-4D97-AF65-F5344CB8AC3E}">
        <p14:creationId xmlns:p14="http://schemas.microsoft.com/office/powerpoint/2010/main" val="2010464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think of an S3 bucket as the “hard drive” of our cloud computing environment. This is designed for the long-term storage of data and results from your analyses that you can access anytime/anywhere for incredibly tiny costs compared to storing the data on other services (we’ll talk more about those other ways in the next objective). From a pricing standpoint, the cost to keep data in the S3 bucket is determined by two things; the amount of data you keep in the bucket, and the number of times you move files in/out of the bucket. However, it is so cheap to maintain data here that for today’s workshop our S3 buckets will essentially be free because of how little time we will be using it and how little data will be moving through it.</a:t>
            </a:r>
          </a:p>
          <a:p>
            <a:endParaRPr lang="en-US" dirty="0"/>
          </a:p>
          <a:p>
            <a:r>
              <a:rPr lang="en-US" dirty="0"/>
              <a:t>That being said, EVERY piece of data we generate today will find it’s way into this S3 bucket during the workshop. So, it’s important that we set this up immediately after logging in. Speaking of, let’s get everyone logged in!</a:t>
            </a:r>
          </a:p>
        </p:txBody>
      </p:sp>
      <p:sp>
        <p:nvSpPr>
          <p:cNvPr id="4" name="Slide Number Placeholder 3"/>
          <p:cNvSpPr>
            <a:spLocks noGrp="1"/>
          </p:cNvSpPr>
          <p:nvPr>
            <p:ph type="sldNum" sz="quarter" idx="5"/>
          </p:nvPr>
        </p:nvSpPr>
        <p:spPr/>
        <p:txBody>
          <a:bodyPr/>
          <a:lstStyle/>
          <a:p>
            <a:fld id="{0C4BF69B-1EB0-4529-8268-904875BCA8FB}" type="slidenum">
              <a:rPr lang="en-US" smtClean="0"/>
              <a:t>11</a:t>
            </a:fld>
            <a:endParaRPr lang="en-US"/>
          </a:p>
        </p:txBody>
      </p:sp>
    </p:spTree>
    <p:extLst>
      <p:ext uri="{BB962C8B-B14F-4D97-AF65-F5344CB8AC3E}">
        <p14:creationId xmlns:p14="http://schemas.microsoft.com/office/powerpoint/2010/main" val="1756837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3"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5" name="Picture 4">
            <a:extLst>
              <a:ext uri="{FF2B5EF4-FFF2-40B4-BE49-F238E27FC236}">
                <a16:creationId xmlns:a16="http://schemas.microsoft.com/office/drawing/2014/main" id="{366EDB48-3FC6-BD48-A3CF-BC8E7189ABCD}"/>
              </a:ext>
            </a:extLst>
          </p:cNvPr>
          <p:cNvPicPr>
            <a:picLocks noChangeAspect="1"/>
          </p:cNvPicPr>
          <p:nvPr userDrawn="1"/>
        </p:nvPicPr>
        <p:blipFill>
          <a:blip r:embed="rId3"/>
          <a:stretch>
            <a:fillRect/>
          </a:stretch>
        </p:blipFill>
        <p:spPr>
          <a:xfrm>
            <a:off x="838200" y="5949280"/>
            <a:ext cx="5113784" cy="608704"/>
          </a:xfrm>
          <a:prstGeom prst="rect">
            <a:avLst/>
          </a:prstGeom>
        </p:spPr>
      </p:pic>
    </p:spTree>
    <p:extLst>
      <p:ext uri="{BB962C8B-B14F-4D97-AF65-F5344CB8AC3E}">
        <p14:creationId xmlns:p14="http://schemas.microsoft.com/office/powerpoint/2010/main" val="159615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ark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idx="1"/>
          </p:nvPr>
        </p:nvSpPr>
        <p:spPr>
          <a:xfrm>
            <a:off x="838200" y="1825626"/>
            <a:ext cx="10515600" cy="4176216"/>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EC50D46E-99B3-4343-95D9-A9D011493619}"/>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0783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entag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chemeClr val="bg1"/>
                </a:solidFill>
                <a:latin typeface="Helvetica" pitchFamily="2" charset="0"/>
                <a:ea typeface="Source Sans Pro" charset="0"/>
                <a:cs typeface="Helvetica" pitchFamily="2" charset="0"/>
              </a:defRPr>
            </a:lvl1pPr>
          </a:lstStyle>
          <a:p>
            <a:r>
              <a:rPr lang="en-US"/>
              <a:t>Click to edit Master title style</a:t>
            </a:r>
            <a:endParaRPr lang="en-US" dirty="0"/>
          </a:p>
        </p:txBody>
      </p:sp>
      <p:sp>
        <p:nvSpPr>
          <p:cNvPr id="13" name="Content Placeholder 12"/>
          <p:cNvSpPr>
            <a:spLocks noGrp="1"/>
          </p:cNvSpPr>
          <p:nvPr>
            <p:ph sz="quarter" idx="10"/>
          </p:nvPr>
        </p:nvSpPr>
        <p:spPr>
          <a:xfrm>
            <a:off x="838200" y="1828800"/>
            <a:ext cx="10515600" cy="4191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81CC72EC-D105-8644-AA8C-F3EBAC8E9B96}"/>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068170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Hexag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Picture Placeholder 6"/>
          <p:cNvSpPr>
            <a:spLocks noGrp="1"/>
          </p:cNvSpPr>
          <p:nvPr>
            <p:ph type="pic" sz="quarter" idx="11"/>
          </p:nvPr>
        </p:nvSpPr>
        <p:spPr>
          <a:xfrm>
            <a:off x="838200" y="1828800"/>
            <a:ext cx="10515600" cy="4100512"/>
          </a:xfrm>
        </p:spPr>
        <p:txBody>
          <a:bodyPr/>
          <a:lstStyle>
            <a:lvl1pPr>
              <a:defRPr>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772C7889-6467-6642-97B8-C176C9B0E037}"/>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64934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Sidebar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546448" cy="1325563"/>
          </a:xfrm>
        </p:spPr>
        <p:txBody>
          <a:bodyPr/>
          <a:lstStyle/>
          <a:p>
            <a:r>
              <a:rPr lang="en-US" dirty="0"/>
              <a:t>Click to edit title style</a:t>
            </a:r>
          </a:p>
        </p:txBody>
      </p:sp>
      <p:sp>
        <p:nvSpPr>
          <p:cNvPr id="3" name="Content Placeholder 2"/>
          <p:cNvSpPr>
            <a:spLocks noGrp="1"/>
          </p:cNvSpPr>
          <p:nvPr>
            <p:ph sz="half" idx="1"/>
          </p:nvPr>
        </p:nvSpPr>
        <p:spPr>
          <a:xfrm>
            <a:off x="838200" y="1825625"/>
            <a:ext cx="6546448" cy="407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0" y="1825625"/>
            <a:ext cx="3124200" cy="4076411"/>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C33141EB-1952-E248-B2D0-D4E9B4912C3C}"/>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2786640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ar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90309" y="2083443"/>
            <a:ext cx="2789500" cy="3900668"/>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p:txBody>
      </p:sp>
      <p:sp>
        <p:nvSpPr>
          <p:cNvPr id="6" name="Content Placeholder 5"/>
          <p:cNvSpPr>
            <a:spLocks noGrp="1"/>
          </p:cNvSpPr>
          <p:nvPr>
            <p:ph sz="quarter" idx="4"/>
          </p:nvPr>
        </p:nvSpPr>
        <p:spPr>
          <a:xfrm>
            <a:off x="3981690" y="2083443"/>
            <a:ext cx="7600709" cy="390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a:xfrm>
            <a:off x="3981690" y="365125"/>
            <a:ext cx="7600709" cy="1325563"/>
          </a:xfrm>
        </p:spPr>
        <p:txBody>
          <a:bodyPr/>
          <a:lstStyle>
            <a:lvl1pPr algn="r">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7815031F-1418-984F-98DE-92126C2B7A6B}"/>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525714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Blue Bar lef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528643"/>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2413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6411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16DD8773-1566-E443-82FF-EEABB7454C1E}"/>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3888463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Curve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3714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16772ECA-E95E-E04F-9E2F-20211517CD02}"/>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1034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Curves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89463"/>
            <a:ext cx="10515600" cy="13714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02CAA97D-501B-C142-B6E9-30FFE60BBBB5}"/>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196917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7" name="Picture 6">
            <a:extLst>
              <a:ext uri="{FF2B5EF4-FFF2-40B4-BE49-F238E27FC236}">
                <a16:creationId xmlns:a16="http://schemas.microsoft.com/office/drawing/2014/main" id="{1B25FA44-F417-4F4C-8518-8D999D4EEEC4}"/>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2705005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Content, Cur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38200" y="1825624"/>
            <a:ext cx="10515600" cy="4194175"/>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C8E70739-0E99-7942-9DD7-9EA76253AA80}"/>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710912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aphic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9"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6" name="Picture 5">
            <a:extLst>
              <a:ext uri="{FF2B5EF4-FFF2-40B4-BE49-F238E27FC236}">
                <a16:creationId xmlns:a16="http://schemas.microsoft.com/office/drawing/2014/main" id="{A0498E80-E6F4-B04A-A0CF-8C28A7B445A5}"/>
              </a:ext>
            </a:extLst>
          </p:cNvPr>
          <p:cNvPicPr>
            <a:picLocks noChangeAspect="1"/>
          </p:cNvPicPr>
          <p:nvPr userDrawn="1"/>
        </p:nvPicPr>
        <p:blipFill>
          <a:blip r:embed="rId3"/>
          <a:stretch>
            <a:fillRect/>
          </a:stretch>
        </p:blipFill>
        <p:spPr>
          <a:xfrm>
            <a:off x="838200" y="5949280"/>
            <a:ext cx="5113784" cy="608704"/>
          </a:xfrm>
          <a:prstGeom prst="rect">
            <a:avLst/>
          </a:prstGeom>
        </p:spPr>
      </p:pic>
    </p:spTree>
    <p:extLst>
      <p:ext uri="{BB962C8B-B14F-4D97-AF65-F5344CB8AC3E}">
        <p14:creationId xmlns:p14="http://schemas.microsoft.com/office/powerpoint/2010/main" val="280373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entagons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5620473" cy="5676860"/>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hart Placeholder 7"/>
          <p:cNvSpPr>
            <a:spLocks noGrp="1"/>
          </p:cNvSpPr>
          <p:nvPr>
            <p:ph type="chart" sz="quarter" idx="10"/>
          </p:nvPr>
        </p:nvSpPr>
        <p:spPr>
          <a:xfrm>
            <a:off x="6724892" y="365125"/>
            <a:ext cx="4628908" cy="5676860"/>
          </a:xfrm>
        </p:spPr>
        <p:txBody>
          <a:bodyPr/>
          <a:lstStyle/>
          <a:p>
            <a:r>
              <a:rPr lang="en-US"/>
              <a:t>Click icon to add chart</a:t>
            </a:r>
          </a:p>
        </p:txBody>
      </p:sp>
      <p:pic>
        <p:nvPicPr>
          <p:cNvPr id="6" name="Picture 5">
            <a:extLst>
              <a:ext uri="{FF2B5EF4-FFF2-40B4-BE49-F238E27FC236}">
                <a16:creationId xmlns:a16="http://schemas.microsoft.com/office/drawing/2014/main" id="{2C6CD60D-9492-AD45-9078-20EE575E95C6}"/>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717411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knowledgement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lvl1pPr>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5987291" y="365125"/>
            <a:ext cx="5366507" cy="1217613"/>
          </a:xfrm>
        </p:spPr>
        <p:txBody>
          <a:bodyPr anchor="ctr">
            <a:normAutofit/>
          </a:bodyPr>
          <a:lstStyle>
            <a:lvl1pPr marL="0" indent="0">
              <a:lnSpc>
                <a:spcPct val="125000"/>
              </a:lnSpc>
              <a:buNone/>
              <a:defRPr sz="1600">
                <a:solidFill>
                  <a:schemeClr val="bg1"/>
                </a:solidFill>
              </a:defRPr>
            </a:lvl1pPr>
          </a:lstStyle>
          <a:p>
            <a:pPr lvl="0"/>
            <a:r>
              <a:rPr lang="en-US" dirty="0"/>
              <a:t>This research was supported by the Intramural Research Program of the NIH, National Library of Medicine.</a:t>
            </a:r>
          </a:p>
        </p:txBody>
      </p:sp>
      <p:pic>
        <p:nvPicPr>
          <p:cNvPr id="12" name="Picture 11">
            <a:extLst>
              <a:ext uri="{FF2B5EF4-FFF2-40B4-BE49-F238E27FC236}">
                <a16:creationId xmlns:a16="http://schemas.microsoft.com/office/drawing/2014/main" id="{38CFC447-0699-4A40-A394-00BF77093932}"/>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820689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knowledgements, L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6028944" y="369080"/>
            <a:ext cx="5334000" cy="1217613"/>
          </a:xfrm>
        </p:spPr>
        <p:txBody>
          <a:bodyPr anchor="ctr">
            <a:normAutofit/>
          </a:bodyPr>
          <a:lstStyle>
            <a:lvl1pPr marL="0" indent="0">
              <a:lnSpc>
                <a:spcPct val="125000"/>
              </a:lnSpc>
              <a:buNone/>
              <a:defRPr sz="1600"/>
            </a:lvl1pPr>
          </a:lstStyle>
          <a:p>
            <a:pPr lvl="0"/>
            <a:r>
              <a:rPr lang="en-US" dirty="0"/>
              <a:t>This research was supported by the Intramural Research Program of the NIH, National Library of Medicine.</a:t>
            </a:r>
          </a:p>
        </p:txBody>
      </p:sp>
      <p:pic>
        <p:nvPicPr>
          <p:cNvPr id="10" name="Picture 9">
            <a:extLst>
              <a:ext uri="{FF2B5EF4-FFF2-40B4-BE49-F238E27FC236}">
                <a16:creationId xmlns:a16="http://schemas.microsoft.com/office/drawing/2014/main" id="{8FC447B7-0E01-6C47-B278-A30BA4A081F2}"/>
              </a:ext>
            </a:extLst>
          </p:cNvPr>
          <p:cNvPicPr>
            <a:picLocks noChangeAspect="1"/>
          </p:cNvPicPr>
          <p:nvPr userDrawn="1"/>
        </p:nvPicPr>
        <p:blipFill>
          <a:blip r:embed="rId2"/>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321318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aphic L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A69710-DFB9-8D47-965F-0D64BFA06657}"/>
              </a:ext>
            </a:extLst>
          </p:cNvPr>
          <p:cNvSpPr/>
          <p:nvPr userDrawn="1"/>
        </p:nvSpPr>
        <p:spPr>
          <a:xfrm>
            <a:off x="0" y="2213659"/>
            <a:ext cx="12192000" cy="2430683"/>
          </a:xfrm>
          <a:prstGeom prst="rect">
            <a:avLst/>
          </a:prstGeom>
          <a:solidFill>
            <a:schemeClr val="accent5">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7" name="Picture 6">
            <a:extLst>
              <a:ext uri="{FF2B5EF4-FFF2-40B4-BE49-F238E27FC236}">
                <a16:creationId xmlns:a16="http://schemas.microsoft.com/office/drawing/2014/main" id="{8B61DB35-2304-E440-9D37-0D162F21DF80}"/>
              </a:ext>
            </a:extLst>
          </p:cNvPr>
          <p:cNvPicPr>
            <a:picLocks noChangeAspect="1"/>
          </p:cNvPicPr>
          <p:nvPr userDrawn="1"/>
        </p:nvPicPr>
        <p:blipFill>
          <a:blip r:embed="rId2"/>
          <a:stretch>
            <a:fillRect/>
          </a:stretch>
        </p:blipFill>
        <p:spPr>
          <a:xfrm>
            <a:off x="838200" y="5949280"/>
            <a:ext cx="5148072" cy="612786"/>
          </a:xfrm>
          <a:prstGeom prst="rect">
            <a:avLst/>
          </a:prstGeom>
        </p:spPr>
      </p:pic>
    </p:spTree>
    <p:extLst>
      <p:ext uri="{BB962C8B-B14F-4D97-AF65-F5344CB8AC3E}">
        <p14:creationId xmlns:p14="http://schemas.microsoft.com/office/powerpoint/2010/main" val="3399902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ight with shap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775337-1271-8347-B9CD-5488E4E0EC9C}"/>
              </a:ext>
            </a:extLst>
          </p:cNvPr>
          <p:cNvSpPr/>
          <p:nvPr userDrawn="1"/>
        </p:nvSpPr>
        <p:spPr>
          <a:xfrm>
            <a:off x="0" y="2213659"/>
            <a:ext cx="12192000" cy="2430683"/>
          </a:xfrm>
          <a:prstGeom prst="rect">
            <a:avLst/>
          </a:prstGeom>
          <a:solidFill>
            <a:schemeClr val="accent5">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7" name="Picture 6">
            <a:extLst>
              <a:ext uri="{FF2B5EF4-FFF2-40B4-BE49-F238E27FC236}">
                <a16:creationId xmlns:a16="http://schemas.microsoft.com/office/drawing/2014/main" id="{A9A1DBAF-A03B-ED41-85CB-EA4C0EDF0C24}"/>
              </a:ext>
            </a:extLst>
          </p:cNvPr>
          <p:cNvPicPr>
            <a:picLocks noChangeAspect="1"/>
          </p:cNvPicPr>
          <p:nvPr userDrawn="1"/>
        </p:nvPicPr>
        <p:blipFill>
          <a:blip r:embed="rId3"/>
          <a:stretch>
            <a:fillRect/>
          </a:stretch>
        </p:blipFill>
        <p:spPr>
          <a:xfrm>
            <a:off x="838200" y="5949280"/>
            <a:ext cx="5146916" cy="612648"/>
          </a:xfrm>
          <a:prstGeom prst="rect">
            <a:avLst/>
          </a:prstGeom>
        </p:spPr>
      </p:pic>
    </p:spTree>
    <p:extLst>
      <p:ext uri="{BB962C8B-B14F-4D97-AF65-F5344CB8AC3E}">
        <p14:creationId xmlns:p14="http://schemas.microsoft.com/office/powerpoint/2010/main" val="115821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838201" y="1886673"/>
            <a:ext cx="10515600" cy="405692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5863704E-96E7-C245-B757-7A129D13F39B}"/>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18420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lai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EEBA567-2CA1-9149-A4FA-3797D5217A39}"/>
              </a:ext>
            </a:extLst>
          </p:cNvPr>
          <p:cNvPicPr>
            <a:picLocks noChangeAspect="1"/>
          </p:cNvPicPr>
          <p:nvPr userDrawn="1"/>
        </p:nvPicPr>
        <p:blipFill>
          <a:blip r:embed="rId2"/>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374508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DD8773-1566-E443-82FF-EEABB7454C1E}"/>
              </a:ext>
            </a:extLst>
          </p:cNvPr>
          <p:cNvPicPr>
            <a:picLocks noChangeAspect="1"/>
          </p:cNvPicPr>
          <p:nvPr userDrawn="1"/>
        </p:nvPicPr>
        <p:blipFill>
          <a:blip r:embed="rId3"/>
          <a:stretch>
            <a:fillRect/>
          </a:stretch>
        </p:blipFill>
        <p:spPr>
          <a:xfrm>
            <a:off x="838199" y="6359513"/>
            <a:ext cx="2304256" cy="274281"/>
          </a:xfrm>
          <a:prstGeom prst="rect">
            <a:avLst/>
          </a:prstGeom>
        </p:spPr>
      </p:pic>
      <p:sp>
        <p:nvSpPr>
          <p:cNvPr id="6" name="Title 1">
            <a:extLst>
              <a:ext uri="{FF2B5EF4-FFF2-40B4-BE49-F238E27FC236}">
                <a16:creationId xmlns:a16="http://schemas.microsoft.com/office/drawing/2014/main" id="{08002843-3CBC-294A-81CE-90BCFC7683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7" name="Content Placeholder 8">
            <a:extLst>
              <a:ext uri="{FF2B5EF4-FFF2-40B4-BE49-F238E27FC236}">
                <a16:creationId xmlns:a16="http://schemas.microsoft.com/office/drawing/2014/main" id="{E8E82735-A055-004A-984D-73E55416789A}"/>
              </a:ext>
            </a:extLst>
          </p:cNvPr>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709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28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75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https://codeathon.ncbi.nlm.nih.go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ncbi.nlm.nih.gov/labs/pmc/articles/PMC7418704/"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778042/"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ncbi.nlm.nih.gov/sra"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tm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3.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hyperlink" Target="http://biology.stackexchange.com/questions/40436/what-is-the-difference-between-sequence-alignment-and-sequence-assembly" TargetMode="External"/><Relationship Id="rId9" Type="http://schemas.openxmlformats.org/officeDocument/2006/relationships/image" Target="../media/image54.tmp"/></Relationships>
</file>

<file path=ppt/slides/_rels/slide37.xml.rels><?xml version="1.0" encoding="UTF-8" standalone="yes"?>
<Relationships xmlns="http://schemas.openxmlformats.org/package/2006/relationships"><Relationship Id="rId3" Type="http://schemas.openxmlformats.org/officeDocument/2006/relationships/hyperlink" Target="https://www.ncbi.nlm.nih.gov/projects/sviewer/"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5.tmp"/></Relationships>
</file>

<file path=ppt/slides/_rels/slide3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www.ncbi.nlm.nih.gov/projects/sviewer/"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urbanempire.gamepedia.com/Cloud_computin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9.png"/><Relationship Id="rId7"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5.pn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9.png"/><Relationship Id="rId7"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5.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hyperlink" Target="https://calculator.aws/#/estimate"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s://aws.amazon.com/fre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hyperlink" Target="https://datascience.nih.gov/strides/" TargetMode="External"/><Relationship Id="rId5" Type="http://schemas.openxmlformats.org/officeDocument/2006/relationships/hyperlink" Target="https://azure.microsoft.com/en-us/free/" TargetMode="External"/><Relationship Id="rId4" Type="http://schemas.openxmlformats.org/officeDocument/2006/relationships/hyperlink" Target="https://cloud.google.com/fre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hyperlink" Target="https://www.nlm.nih.gov/oet/ed/ncbi/2021_11_cloud.html" TargetMode="Externa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hyperlink" Target="http://ocw.cs.pub.ro/courses/iot/courses/04" TargetMode="External"/><Relationship Id="rId3" Type="http://schemas.openxmlformats.org/officeDocument/2006/relationships/image" Target="../media/image17.png"/><Relationship Id="rId7" Type="http://schemas.openxmlformats.org/officeDocument/2006/relationships/image" Target="../media/image19.jpg"/><Relationship Id="rId12" Type="http://schemas.openxmlformats.org/officeDocument/2006/relationships/hyperlink" Target="https://xnat.or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goodfreephotos.com/business-and-technology/parts-of-a-motherboard-technology.jpg.php" TargetMode="External"/><Relationship Id="rId11" Type="http://schemas.openxmlformats.org/officeDocument/2006/relationships/image" Target="../media/image21.jpg"/><Relationship Id="rId5" Type="http://schemas.openxmlformats.org/officeDocument/2006/relationships/image" Target="../media/image18.jpg"/><Relationship Id="rId10" Type="http://schemas.openxmlformats.org/officeDocument/2006/relationships/hyperlink" Target="http://www.mikefal.net/2016/05/11/azure-sql-databases-and-powershell-database-restores/" TargetMode="External"/><Relationship Id="rId4" Type="http://schemas.openxmlformats.org/officeDocument/2006/relationships/hyperlink" Target="https://en.wikipedia.org/wiki/File:Cloud_computing_icon.svg" TargetMode="Externa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godigital.motc.gov.qa/index.php/en/sessions/upcoming-sessions/cloud/digital-unlocked" TargetMode="External"/><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jaacostan.com/2020/07/azure-active-directory-overview.html" TargetMode="External"/><Relationship Id="rId5" Type="http://schemas.openxmlformats.org/officeDocument/2006/relationships/image" Target="../media/image23.png"/><Relationship Id="rId4" Type="http://schemas.openxmlformats.org/officeDocument/2006/relationships/hyperlink" Target="https://www.perl.com/article/deploy-a-static-website-with-aws-s3-and-pa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617220" y="1400536"/>
            <a:ext cx="10957560" cy="4056927"/>
          </a:xfrm>
        </p:spPr>
        <p:txBody>
          <a:bodyPr anchor="ctr">
            <a:normAutofit lnSpcReduction="10000"/>
          </a:bodyPr>
          <a:lstStyle/>
          <a:p>
            <a:pPr marL="0" indent="0" algn="ctr">
              <a:buNone/>
            </a:pPr>
            <a:r>
              <a:rPr lang="en-US" sz="4000" dirty="0">
                <a:latin typeface="Roboto" panose="02000000000000000000" pitchFamily="2" charset="0"/>
                <a:ea typeface="Roboto" panose="02000000000000000000" pitchFamily="2" charset="0"/>
                <a:cs typeface="Roboto" panose="02000000000000000000" pitchFamily="2" charset="0"/>
              </a:rPr>
              <a:t>For today’s exercises &amp; your own copy of the slides, please visit:</a:t>
            </a:r>
          </a:p>
          <a:p>
            <a:pPr marL="0" indent="0" algn="ctr">
              <a:buNone/>
            </a:pPr>
            <a:endParaRPr lang="en-US" sz="4000" dirty="0">
              <a:latin typeface="Roboto" panose="02000000000000000000" pitchFamily="2" charset="0"/>
              <a:ea typeface="Roboto" panose="02000000000000000000" pitchFamily="2" charset="0"/>
              <a:cs typeface="Roboto" panose="02000000000000000000" pitchFamily="2" charset="0"/>
            </a:endParaRPr>
          </a:p>
          <a:p>
            <a:pPr marL="0" indent="0" algn="ctr">
              <a:buNone/>
            </a:pPr>
            <a:endParaRPr lang="en-US" sz="4000" dirty="0">
              <a:latin typeface="Roboto" panose="02000000000000000000" pitchFamily="2" charset="0"/>
              <a:ea typeface="Roboto" panose="02000000000000000000" pitchFamily="2" charset="0"/>
              <a:cs typeface="Roboto" panose="02000000000000000000" pitchFamily="2" charset="0"/>
            </a:endParaRPr>
          </a:p>
          <a:p>
            <a:pPr marL="0" indent="0" algn="ctr">
              <a:buNone/>
            </a:pPr>
            <a:r>
              <a:rPr lang="en-US" sz="4000" dirty="0">
                <a:latin typeface="Roboto" panose="02000000000000000000" pitchFamily="2" charset="0"/>
                <a:ea typeface="Roboto" panose="02000000000000000000" pitchFamily="2" charset="0"/>
                <a:cs typeface="Roboto" panose="02000000000000000000" pitchFamily="2" charset="0"/>
              </a:rPr>
              <a:t>https://bit.ly/Feb8_Cloud4Virologists</a:t>
            </a:r>
          </a:p>
        </p:txBody>
      </p:sp>
    </p:spTree>
    <p:extLst>
      <p:ext uri="{BB962C8B-B14F-4D97-AF65-F5344CB8AC3E}">
        <p14:creationId xmlns:p14="http://schemas.microsoft.com/office/powerpoint/2010/main" val="324753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869009"/>
            <a:ext cx="10515600" cy="1119981"/>
          </a:xfrm>
        </p:spPr>
        <p:txBody>
          <a:bodyPr>
            <a:normAutofit fontScale="90000"/>
          </a:bodyPr>
          <a:lstStyle/>
          <a:p>
            <a:r>
              <a:rPr lang="en-US" dirty="0"/>
              <a:t>Objective 0 – Logging in to the AWS Console Page &amp; Creating an S3 bucket</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type="body" sz="quarter" idx="10"/>
          </p:nvPr>
        </p:nvSpPr>
        <p:spPr/>
        <p:txBody>
          <a:bodyPr>
            <a:noAutofit/>
          </a:bodyPr>
          <a:lstStyle/>
          <a:p>
            <a:endParaRPr lang="en-US" sz="2800" dirty="0"/>
          </a:p>
        </p:txBody>
      </p:sp>
    </p:spTree>
    <p:extLst>
      <p:ext uri="{BB962C8B-B14F-4D97-AF65-F5344CB8AC3E}">
        <p14:creationId xmlns:p14="http://schemas.microsoft.com/office/powerpoint/2010/main" val="343970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normAutofit/>
          </a:bodyPr>
          <a:lstStyle/>
          <a:p>
            <a:r>
              <a:rPr lang="en-US" dirty="0"/>
              <a:t>S3 Bucket (aka: “Storage”)</a:t>
            </a:r>
          </a:p>
        </p:txBody>
      </p:sp>
      <p:sp>
        <p:nvSpPr>
          <p:cNvPr id="3" name="TextBox 2">
            <a:extLst>
              <a:ext uri="{FF2B5EF4-FFF2-40B4-BE49-F238E27FC236}">
                <a16:creationId xmlns:a16="http://schemas.microsoft.com/office/drawing/2014/main" id="{BF84FC24-75FE-4E55-B4A4-3FD3DC4A32AA}"/>
              </a:ext>
            </a:extLst>
          </p:cNvPr>
          <p:cNvSpPr txBox="1"/>
          <p:nvPr/>
        </p:nvSpPr>
        <p:spPr>
          <a:xfrm>
            <a:off x="620110" y="1450428"/>
            <a:ext cx="1073369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S3 buckets are the “hard drive” of your cloud computer</a:t>
            </a:r>
          </a:p>
          <a:p>
            <a:pPr marL="457200" indent="-457200">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Designed for long term storage of files and easy sharing</a:t>
            </a:r>
          </a:p>
          <a:p>
            <a:pPr marL="457200" indent="-457200">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Pay for what you use</a:t>
            </a:r>
          </a:p>
          <a:p>
            <a:pPr marL="914400" lvl="1"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Price increases with storage size/duration and data transfer rates</a:t>
            </a:r>
          </a:p>
          <a:p>
            <a:pPr marL="914400" lvl="1"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Today’s S3 is </a:t>
            </a:r>
            <a:r>
              <a:rPr lang="en-US" sz="3200" b="1" u="sng" dirty="0">
                <a:latin typeface="Helvetica" panose="020B0604020202020204" pitchFamily="34" charset="0"/>
                <a:cs typeface="Helvetica" panose="020B0604020202020204" pitchFamily="34" charset="0"/>
              </a:rPr>
              <a:t>free!</a:t>
            </a:r>
          </a:p>
        </p:txBody>
      </p:sp>
      <p:pic>
        <p:nvPicPr>
          <p:cNvPr id="2050" name="Picture 2" descr="What is Amazon S3?. An introduction to Amazon S3, with… | by Jovan  Hernandez | Medium">
            <a:extLst>
              <a:ext uri="{FF2B5EF4-FFF2-40B4-BE49-F238E27FC236}">
                <a16:creationId xmlns:a16="http://schemas.microsoft.com/office/drawing/2014/main" id="{1F0C09B4-5A72-4D76-B69A-5B17EBF00EC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9207063" y="4622380"/>
            <a:ext cx="2984938" cy="223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4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1366344"/>
          </a:xfrm>
        </p:spPr>
        <p:txBody>
          <a:bodyPr anchor="ctr">
            <a:normAutofit/>
          </a:bodyPr>
          <a:lstStyle/>
          <a:p>
            <a:pPr marL="0" indent="0" algn="ctr">
              <a:buNone/>
            </a:pPr>
            <a:r>
              <a:rPr lang="en-US" sz="6600" dirty="0"/>
              <a:t>Login Walkthrough</a:t>
            </a:r>
          </a:p>
        </p:txBody>
      </p:sp>
      <p:sp>
        <p:nvSpPr>
          <p:cNvPr id="5" name="Text Placeholder 3">
            <a:extLst>
              <a:ext uri="{FF2B5EF4-FFF2-40B4-BE49-F238E27FC236}">
                <a16:creationId xmlns:a16="http://schemas.microsoft.com/office/drawing/2014/main" id="{E2BA3228-A5F6-4399-B436-F0156AC87F98}"/>
              </a:ext>
            </a:extLst>
          </p:cNvPr>
          <p:cNvSpPr txBox="1">
            <a:spLocks/>
          </p:cNvSpPr>
          <p:nvPr/>
        </p:nvSpPr>
        <p:spPr>
          <a:xfrm>
            <a:off x="838201" y="1734207"/>
            <a:ext cx="10515600" cy="3824802"/>
          </a:xfrm>
          <a:prstGeom prst="rect">
            <a:avLst/>
          </a:prstGeom>
        </p:spPr>
        <p:txBody>
          <a:bodyPr vert="horz" lIns="91440" tIns="45720" rIns="91440" bIns="45720" rtlCol="0" anchor="ctr">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bg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bg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bg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bg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4400" u="sng" dirty="0">
                <a:hlinkClick r:id="rId3">
                  <a:extLst>
                    <a:ext uri="{A12FA001-AC4F-418D-AE19-62706E023703}">
                      <ahyp:hlinkClr xmlns:ahyp="http://schemas.microsoft.com/office/drawing/2018/hyperlinkcolor" val="tx"/>
                    </a:ext>
                  </a:extLst>
                </a:hlinkClick>
              </a:rPr>
              <a:t>https://codeathon.ncbi.nlm.nih.gov</a:t>
            </a:r>
            <a:endParaRPr lang="en-US" sz="4400" u="sng" dirty="0"/>
          </a:p>
          <a:p>
            <a:pPr marL="0" indent="0" algn="ctr">
              <a:buFont typeface="Arial"/>
              <a:buNone/>
            </a:pPr>
            <a:endParaRPr lang="en-US" sz="4000" u="sng" dirty="0"/>
          </a:p>
          <a:p>
            <a:pPr marL="0" indent="0" algn="ctr">
              <a:buFont typeface="Arial"/>
              <a:buNone/>
            </a:pPr>
            <a:r>
              <a:rPr lang="en-US" sz="3200" u="sng" dirty="0"/>
              <a:t>Username</a:t>
            </a:r>
            <a:r>
              <a:rPr lang="en-US" sz="3200" dirty="0"/>
              <a:t>: “Email Prefix” (everything after the “@”)</a:t>
            </a:r>
          </a:p>
          <a:p>
            <a:pPr marL="0" indent="0" algn="ctr">
              <a:buFont typeface="Arial"/>
              <a:buNone/>
            </a:pPr>
            <a:r>
              <a:rPr lang="en-US" sz="3200" u="sng" dirty="0"/>
              <a:t>Password</a:t>
            </a:r>
            <a:r>
              <a:rPr lang="en-US" sz="3200" dirty="0"/>
              <a:t>: &lt;See the </a:t>
            </a:r>
            <a:r>
              <a:rPr lang="en-US" sz="3200" dirty="0" err="1"/>
              <a:t>chatbox</a:t>
            </a:r>
            <a:r>
              <a:rPr lang="en-US" sz="3200" dirty="0"/>
              <a:t>&gt;</a:t>
            </a:r>
          </a:p>
        </p:txBody>
      </p:sp>
      <p:sp>
        <p:nvSpPr>
          <p:cNvPr id="6" name="Text Placeholder 3">
            <a:extLst>
              <a:ext uri="{FF2B5EF4-FFF2-40B4-BE49-F238E27FC236}">
                <a16:creationId xmlns:a16="http://schemas.microsoft.com/office/drawing/2014/main" id="{A9D6C320-810F-4F74-A78C-05D2FDB0CFA8}"/>
              </a:ext>
            </a:extLst>
          </p:cNvPr>
          <p:cNvSpPr txBox="1">
            <a:spLocks/>
          </p:cNvSpPr>
          <p:nvPr/>
        </p:nvSpPr>
        <p:spPr>
          <a:xfrm>
            <a:off x="838201" y="5559009"/>
            <a:ext cx="10515600" cy="751489"/>
          </a:xfrm>
          <a:prstGeom prst="rect">
            <a:avLst/>
          </a:prstGeom>
        </p:spPr>
        <p:txBody>
          <a:bodyPr vert="horz" lIns="91440" tIns="45720" rIns="91440" bIns="45720" rtlCol="0" anchor="ctr">
            <a:normAutofit fontScale="40000" lnSpcReduction="20000"/>
          </a:bodyPr>
          <a:lstStyle>
            <a:lvl1pPr marL="228600" indent="-228600" algn="l" defTabSz="914400" rtl="0" eaLnBrk="1" latinLnBrk="0" hangingPunct="1">
              <a:lnSpc>
                <a:spcPct val="125000"/>
              </a:lnSpc>
              <a:spcBef>
                <a:spcPts val="1000"/>
              </a:spcBef>
              <a:buFont typeface="Arial"/>
              <a:buChar char="•"/>
              <a:defRPr sz="3000" b="0" i="0" kern="1200">
                <a:solidFill>
                  <a:schemeClr val="bg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bg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bg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bg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6600" dirty="0">
                <a:solidFill>
                  <a:schemeClr val="bg1">
                    <a:lumMod val="65000"/>
                  </a:schemeClr>
                </a:solidFill>
              </a:rPr>
              <a:t>Full Documentation at: </a:t>
            </a:r>
            <a:r>
              <a:rPr lang="en-US" sz="6600" dirty="0">
                <a:solidFill>
                  <a:schemeClr val="bg1">
                    <a:lumMod val="65000"/>
                  </a:schemeClr>
                </a:solidFill>
                <a:latin typeface="Roboto" panose="02000000000000000000" pitchFamily="2" charset="0"/>
                <a:ea typeface="Roboto" panose="02000000000000000000" pitchFamily="2" charset="0"/>
                <a:cs typeface="Roboto" panose="02000000000000000000" pitchFamily="2" charset="0"/>
              </a:rPr>
              <a:t>https://bit.ly/Feb8_Cloud4Virologists</a:t>
            </a:r>
          </a:p>
        </p:txBody>
      </p:sp>
    </p:spTree>
    <p:extLst>
      <p:ext uri="{BB962C8B-B14F-4D97-AF65-F5344CB8AC3E}">
        <p14:creationId xmlns:p14="http://schemas.microsoft.com/office/powerpoint/2010/main" val="4289435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sz="quarter" idx="10"/>
          </p:nvPr>
        </p:nvSpPr>
        <p:spPr>
          <a:xfrm>
            <a:off x="838200" y="1690688"/>
            <a:ext cx="10515600" cy="4808220"/>
          </a:xfrm>
        </p:spPr>
        <p:txBody>
          <a:bodyPr>
            <a:normAutofit fontScale="85000" lnSpcReduction="20000"/>
          </a:bodyPr>
          <a:lstStyle/>
          <a:p>
            <a:r>
              <a:rPr lang="en-US" b="1" dirty="0">
                <a:solidFill>
                  <a:schemeClr val="bg1">
                    <a:lumMod val="75000"/>
                  </a:schemeClr>
                </a:solidFill>
              </a:rPr>
              <a:t>What is the Cloud</a:t>
            </a:r>
          </a:p>
          <a:p>
            <a:r>
              <a:rPr lang="en-US" b="1" dirty="0">
                <a:solidFill>
                  <a:schemeClr val="bg1">
                    <a:lumMod val="75000"/>
                  </a:schemeClr>
                </a:solidFill>
              </a:rPr>
              <a:t>Objective 0</a:t>
            </a:r>
            <a:r>
              <a:rPr lang="en-US" dirty="0">
                <a:solidFill>
                  <a:schemeClr val="bg1">
                    <a:lumMod val="75000"/>
                  </a:schemeClr>
                </a:solidFill>
              </a:rPr>
              <a:t> - Logging In &amp; Creating an S3 bucket</a:t>
            </a:r>
          </a:p>
          <a:p>
            <a:r>
              <a:rPr lang="en-US" b="1" dirty="0"/>
              <a:t>Today’s Story</a:t>
            </a:r>
          </a:p>
          <a:p>
            <a:r>
              <a:rPr lang="en-US" b="1" dirty="0"/>
              <a:t>Objective 1</a:t>
            </a:r>
            <a:r>
              <a:rPr lang="en-US" dirty="0"/>
              <a:t> – Consensus Sequences from SRA reads using EC2 instances</a:t>
            </a:r>
          </a:p>
          <a:p>
            <a:r>
              <a:rPr lang="en-US" b="1" dirty="0"/>
              <a:t>Objective 2</a:t>
            </a:r>
            <a:r>
              <a:rPr lang="en-US" dirty="0"/>
              <a:t> – Search SRA metadata using Athena</a:t>
            </a:r>
          </a:p>
          <a:p>
            <a:r>
              <a:rPr lang="en-US" b="1" dirty="0"/>
              <a:t>Objective 3</a:t>
            </a:r>
            <a:r>
              <a:rPr lang="en-US" dirty="0"/>
              <a:t> – Visualize Sequence Alignments using the NCBI Sequence Viewer</a:t>
            </a:r>
          </a:p>
          <a:p>
            <a:r>
              <a:rPr lang="en-US" b="1" dirty="0"/>
              <a:t>Wrap up &amp; Billing</a:t>
            </a:r>
          </a:p>
        </p:txBody>
      </p:sp>
    </p:spTree>
    <p:extLst>
      <p:ext uri="{BB962C8B-B14F-4D97-AF65-F5344CB8AC3E}">
        <p14:creationId xmlns:p14="http://schemas.microsoft.com/office/powerpoint/2010/main" val="1926103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Genomic Epidemiology</a:t>
            </a:r>
          </a:p>
        </p:txBody>
      </p:sp>
      <p:pic>
        <p:nvPicPr>
          <p:cNvPr id="1026" name="Picture 2" descr="Epidemiologic Triad- Agent, Host, Environment">
            <a:extLst>
              <a:ext uri="{FF2B5EF4-FFF2-40B4-BE49-F238E27FC236}">
                <a16:creationId xmlns:a16="http://schemas.microsoft.com/office/drawing/2014/main" id="{ADD57D03-DF56-466B-A0D3-1872977AF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625725"/>
            <a:ext cx="7620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2" name="Callout: Bent Line 1">
            <a:extLst>
              <a:ext uri="{FF2B5EF4-FFF2-40B4-BE49-F238E27FC236}">
                <a16:creationId xmlns:a16="http://schemas.microsoft.com/office/drawing/2014/main" id="{A10892C8-F59B-4875-B25E-F59D798F5A00}"/>
              </a:ext>
            </a:extLst>
          </p:cNvPr>
          <p:cNvSpPr/>
          <p:nvPr/>
        </p:nvSpPr>
        <p:spPr>
          <a:xfrm>
            <a:off x="8983980" y="1836420"/>
            <a:ext cx="3124200" cy="1790700"/>
          </a:xfrm>
          <a:prstGeom prst="borderCallout2">
            <a:avLst>
              <a:gd name="adj1" fmla="val 51905"/>
              <a:gd name="adj2" fmla="val -225"/>
              <a:gd name="adj3" fmla="val 85060"/>
              <a:gd name="adj4" fmla="val -15045"/>
              <a:gd name="adj5" fmla="val 181700"/>
              <a:gd name="adj6" fmla="val -13938"/>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09F5952-6066-4E37-BDB5-5AF21C421BE6}"/>
              </a:ext>
            </a:extLst>
          </p:cNvPr>
          <p:cNvSpPr txBox="1"/>
          <p:nvPr/>
        </p:nvSpPr>
        <p:spPr>
          <a:xfrm>
            <a:off x="8983980" y="1836420"/>
            <a:ext cx="3124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Genetic susceptibility</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Nutritional health</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Individual Behavior</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General health (e.g., pregnancy, concurrent infections, etc.)</a:t>
            </a:r>
          </a:p>
          <a:p>
            <a:pPr marL="285750" indent="-28575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
        <p:nvSpPr>
          <p:cNvPr id="8" name="Callout: Bent Line 7">
            <a:extLst>
              <a:ext uri="{FF2B5EF4-FFF2-40B4-BE49-F238E27FC236}">
                <a16:creationId xmlns:a16="http://schemas.microsoft.com/office/drawing/2014/main" id="{31FEE5D3-1705-403E-A7E3-F40460F9D391}"/>
              </a:ext>
            </a:extLst>
          </p:cNvPr>
          <p:cNvSpPr/>
          <p:nvPr/>
        </p:nvSpPr>
        <p:spPr>
          <a:xfrm>
            <a:off x="198120" y="2675036"/>
            <a:ext cx="3124200" cy="1200329"/>
          </a:xfrm>
          <a:prstGeom prst="borderCallout2">
            <a:avLst>
              <a:gd name="adj1" fmla="val 50203"/>
              <a:gd name="adj2" fmla="val 100019"/>
              <a:gd name="adj3" fmla="val 75273"/>
              <a:gd name="adj4" fmla="val 115199"/>
              <a:gd name="adj5" fmla="val 148934"/>
              <a:gd name="adj6" fmla="val 115574"/>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32C83CE-A780-4234-B1CC-02E89B04BC40}"/>
              </a:ext>
            </a:extLst>
          </p:cNvPr>
          <p:cNvSpPr txBox="1"/>
          <p:nvPr/>
        </p:nvSpPr>
        <p:spPr>
          <a:xfrm>
            <a:off x="198120" y="2697896"/>
            <a:ext cx="3124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Pathogenicity</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Virulence</a:t>
            </a:r>
          </a:p>
          <a:p>
            <a:pPr marL="285750" indent="-285750">
              <a:buFont typeface="Arial" panose="020B0604020202020204" pitchFamily="34" charset="0"/>
              <a:buChar char="•"/>
            </a:pPr>
            <a:r>
              <a:rPr lang="en-US" b="1" dirty="0">
                <a:latin typeface="Helvetica" panose="020B0604020202020204" pitchFamily="34" charset="0"/>
                <a:cs typeface="Helvetica" panose="020B0604020202020204" pitchFamily="34" charset="0"/>
              </a:rPr>
              <a:t>Genotypic/phenotypic novelties</a:t>
            </a:r>
          </a:p>
        </p:txBody>
      </p:sp>
      <p:sp>
        <p:nvSpPr>
          <p:cNvPr id="10" name="Callout: Bent Line 9">
            <a:extLst>
              <a:ext uri="{FF2B5EF4-FFF2-40B4-BE49-F238E27FC236}">
                <a16:creationId xmlns:a16="http://schemas.microsoft.com/office/drawing/2014/main" id="{C92538F7-A6D3-43F4-B03D-E3779A6E70D2}"/>
              </a:ext>
            </a:extLst>
          </p:cNvPr>
          <p:cNvSpPr/>
          <p:nvPr/>
        </p:nvSpPr>
        <p:spPr>
          <a:xfrm>
            <a:off x="3139440" y="1425396"/>
            <a:ext cx="3124200" cy="891044"/>
          </a:xfrm>
          <a:prstGeom prst="borderCallout2">
            <a:avLst>
              <a:gd name="adj1" fmla="val 99719"/>
              <a:gd name="adj2" fmla="val 86360"/>
              <a:gd name="adj3" fmla="val 118441"/>
              <a:gd name="adj4" fmla="val 100077"/>
              <a:gd name="adj5" fmla="val 243890"/>
              <a:gd name="adj6" fmla="val 100452"/>
            </a:avLst>
          </a:prstGeom>
          <a:noFill/>
          <a:ln w="28575">
            <a:solidFill>
              <a:srgbClr val="0024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75E99A5-DF1B-4C33-B705-12F8D1D7259A}"/>
              </a:ext>
            </a:extLst>
          </p:cNvPr>
          <p:cNvSpPr txBox="1"/>
          <p:nvPr/>
        </p:nvSpPr>
        <p:spPr>
          <a:xfrm>
            <a:off x="3139440" y="1425396"/>
            <a:ext cx="2845651" cy="1200329"/>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Community sanitation</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Socioeconomic context</a:t>
            </a:r>
          </a:p>
          <a:p>
            <a:pPr marL="285750"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Health care availability</a:t>
            </a:r>
          </a:p>
          <a:p>
            <a:pPr marL="285750" indent="-28575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561902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10985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Sars-CoV-2 Pandemic</a:t>
            </a:r>
          </a:p>
        </p:txBody>
      </p:sp>
      <p:pic>
        <p:nvPicPr>
          <p:cNvPr id="3" name="Picture 2" descr="Graphical user interface&#10;&#10;Description automatically generated">
            <a:extLst>
              <a:ext uri="{FF2B5EF4-FFF2-40B4-BE49-F238E27FC236}">
                <a16:creationId xmlns:a16="http://schemas.microsoft.com/office/drawing/2014/main" id="{6D795378-A234-445C-B3F8-B59E63835104}"/>
              </a:ext>
            </a:extLst>
          </p:cNvPr>
          <p:cNvPicPr>
            <a:picLocks noChangeAspect="1"/>
          </p:cNvPicPr>
          <p:nvPr/>
        </p:nvPicPr>
        <p:blipFill rotWithShape="1">
          <a:blip r:embed="rId3">
            <a:extLst>
              <a:ext uri="{28A0092B-C50C-407E-A947-70E740481C1C}">
                <a14:useLocalDpi xmlns:a14="http://schemas.microsoft.com/office/drawing/2010/main" val="0"/>
              </a:ext>
            </a:extLst>
          </a:blip>
          <a:srcRect r="-766" b="39777"/>
          <a:stretch/>
        </p:blipFill>
        <p:spPr>
          <a:xfrm>
            <a:off x="4914900" y="1066800"/>
            <a:ext cx="7020350" cy="33223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5" name="TextBox 4">
            <a:extLst>
              <a:ext uri="{FF2B5EF4-FFF2-40B4-BE49-F238E27FC236}">
                <a16:creationId xmlns:a16="http://schemas.microsoft.com/office/drawing/2014/main" id="{DAC4C2A9-EB23-48E2-9054-E8176446FB32}"/>
              </a:ext>
            </a:extLst>
          </p:cNvPr>
          <p:cNvSpPr txBox="1"/>
          <p:nvPr/>
        </p:nvSpPr>
        <p:spPr>
          <a:xfrm>
            <a:off x="256750" y="1351508"/>
            <a:ext cx="4658150"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Daily releases of new sequences to:</a:t>
            </a:r>
          </a:p>
          <a:p>
            <a:pPr marL="742950" lvl="1"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SRA (raw reads) </a:t>
            </a:r>
          </a:p>
          <a:p>
            <a:pPr marL="742950" lvl="1" indent="-285750">
              <a:buFont typeface="Arial" panose="020B0604020202020204" pitchFamily="34" charset="0"/>
              <a:buChar char="•"/>
            </a:pPr>
            <a:r>
              <a:rPr lang="en-US" sz="2400" dirty="0" err="1">
                <a:latin typeface="Helvetica" panose="020B0604020202020204" pitchFamily="34" charset="0"/>
                <a:cs typeface="Helvetica" panose="020B0604020202020204" pitchFamily="34" charset="0"/>
              </a:rPr>
              <a:t>Genbank</a:t>
            </a:r>
            <a:r>
              <a:rPr lang="en-US" sz="2400" dirty="0">
                <a:latin typeface="Helvetica" panose="020B0604020202020204" pitchFamily="34" charset="0"/>
                <a:cs typeface="Helvetica" panose="020B0604020202020204" pitchFamily="34" charset="0"/>
              </a:rPr>
              <a:t> (assembled)</a:t>
            </a:r>
          </a:p>
          <a:p>
            <a:br>
              <a:rPr lang="en-US" sz="2400" dirty="0">
                <a:latin typeface="Helvetica" panose="020B0604020202020204" pitchFamily="34" charset="0"/>
                <a:cs typeface="Helvetica" panose="020B0604020202020204" pitchFamily="34" charset="0"/>
              </a:rPr>
            </a:br>
            <a:endParaRPr lang="en-US" sz="24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400" dirty="0" err="1">
                <a:latin typeface="Helvetica" panose="020B0604020202020204" pitchFamily="34" charset="0"/>
                <a:cs typeface="Helvetica" panose="020B0604020202020204" pitchFamily="34" charset="0"/>
              </a:rPr>
              <a:t>RefSeq</a:t>
            </a:r>
            <a:r>
              <a:rPr lang="en-US" sz="2400" dirty="0">
                <a:latin typeface="Helvetica" panose="020B0604020202020204" pitchFamily="34" charset="0"/>
                <a:cs typeface="Helvetica" panose="020B0604020202020204" pitchFamily="34" charset="0"/>
              </a:rPr>
              <a:t> Reference Sequence of Wuhan strain</a:t>
            </a:r>
          </a:p>
          <a:p>
            <a:pPr marL="285750" indent="-285750">
              <a:buFont typeface="Arial" panose="020B0604020202020204" pitchFamily="34" charset="0"/>
              <a:buChar char="•"/>
            </a:pPr>
            <a:endParaRPr lang="en-US" sz="24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endParaRPr lang="en-US" sz="24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US" sz="2400" dirty="0">
                <a:latin typeface="Helvetica" panose="020B0604020202020204" pitchFamily="34" charset="0"/>
                <a:cs typeface="Helvetica" panose="020B0604020202020204" pitchFamily="34" charset="0"/>
              </a:rPr>
              <a:t>Easy access via web, command line &amp; cloud</a:t>
            </a:r>
          </a:p>
        </p:txBody>
      </p:sp>
      <p:sp>
        <p:nvSpPr>
          <p:cNvPr id="7" name="Rectangle 6">
            <a:extLst>
              <a:ext uri="{FF2B5EF4-FFF2-40B4-BE49-F238E27FC236}">
                <a16:creationId xmlns:a16="http://schemas.microsoft.com/office/drawing/2014/main" id="{49D884FF-C471-4CF5-B19F-47DD59ED0A8B}"/>
              </a:ext>
            </a:extLst>
          </p:cNvPr>
          <p:cNvSpPr/>
          <p:nvPr/>
        </p:nvSpPr>
        <p:spPr>
          <a:xfrm>
            <a:off x="4808220" y="4610100"/>
            <a:ext cx="7127030" cy="20724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Today’s Ultimate Goal: Identify novel mutations in a modern Sars-CoV-2 infection compared to the traditional “Wuhan” reference strain</a:t>
            </a:r>
          </a:p>
        </p:txBody>
      </p:sp>
    </p:spTree>
    <p:extLst>
      <p:ext uri="{BB962C8B-B14F-4D97-AF65-F5344CB8AC3E}">
        <p14:creationId xmlns:p14="http://schemas.microsoft.com/office/powerpoint/2010/main" val="1867719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4899"/>
            <a:ext cx="10515600" cy="5922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pPr algn="ctr"/>
            <a:r>
              <a:rPr lang="en-US" sz="3600" dirty="0"/>
              <a:t>Case Study: N501Y Mutation</a:t>
            </a:r>
          </a:p>
        </p:txBody>
      </p:sp>
      <p:pic>
        <p:nvPicPr>
          <p:cNvPr id="78" name="Picture 77">
            <a:extLst>
              <a:ext uri="{FF2B5EF4-FFF2-40B4-BE49-F238E27FC236}">
                <a16:creationId xmlns:a16="http://schemas.microsoft.com/office/drawing/2014/main" id="{6882F695-78E4-4CAF-BFB0-6802BF2B0F77}"/>
              </a:ext>
            </a:extLst>
          </p:cNvPr>
          <p:cNvPicPr>
            <a:picLocks noChangeAspect="1"/>
          </p:cNvPicPr>
          <p:nvPr/>
        </p:nvPicPr>
        <p:blipFill>
          <a:blip r:embed="rId3"/>
          <a:stretch>
            <a:fillRect/>
          </a:stretch>
        </p:blipFill>
        <p:spPr>
          <a:xfrm>
            <a:off x="1373877" y="587335"/>
            <a:ext cx="2992383" cy="2907578"/>
          </a:xfrm>
          <a:prstGeom prst="rect">
            <a:avLst/>
          </a:prstGeom>
        </p:spPr>
      </p:pic>
      <p:pic>
        <p:nvPicPr>
          <p:cNvPr id="105" name="Picture 104">
            <a:extLst>
              <a:ext uri="{FF2B5EF4-FFF2-40B4-BE49-F238E27FC236}">
                <a16:creationId xmlns:a16="http://schemas.microsoft.com/office/drawing/2014/main" id="{5EFDA4C2-81C9-445E-987E-E2E9D1F4F03D}"/>
              </a:ext>
            </a:extLst>
          </p:cNvPr>
          <p:cNvPicPr>
            <a:picLocks noChangeAspect="1"/>
          </p:cNvPicPr>
          <p:nvPr/>
        </p:nvPicPr>
        <p:blipFill>
          <a:blip r:embed="rId4"/>
          <a:stretch>
            <a:fillRect/>
          </a:stretch>
        </p:blipFill>
        <p:spPr>
          <a:xfrm>
            <a:off x="1357865" y="3762672"/>
            <a:ext cx="3008395" cy="2907578"/>
          </a:xfrm>
          <a:prstGeom prst="rect">
            <a:avLst/>
          </a:prstGeom>
        </p:spPr>
      </p:pic>
      <p:cxnSp>
        <p:nvCxnSpPr>
          <p:cNvPr id="131" name="Straight Connector 130">
            <a:extLst>
              <a:ext uri="{FF2B5EF4-FFF2-40B4-BE49-F238E27FC236}">
                <a16:creationId xmlns:a16="http://schemas.microsoft.com/office/drawing/2014/main" id="{913ADCA5-9235-4435-BEE8-81B3FF3BBB3A}"/>
              </a:ext>
            </a:extLst>
          </p:cNvPr>
          <p:cNvCxnSpPr/>
          <p:nvPr/>
        </p:nvCxnSpPr>
        <p:spPr>
          <a:xfrm>
            <a:off x="1" y="3628792"/>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9787718A-5D8A-4D79-A4D3-3195EC71B3B4}"/>
              </a:ext>
            </a:extLst>
          </p:cNvPr>
          <p:cNvSpPr/>
          <p:nvPr/>
        </p:nvSpPr>
        <p:spPr>
          <a:xfrm>
            <a:off x="4599809" y="1404855"/>
            <a:ext cx="2992383" cy="1272539"/>
          </a:xfrm>
          <a:prstGeom prst="rightArrow">
            <a:avLst/>
          </a:prstGeom>
          <a:solidFill>
            <a:srgbClr val="FA2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Right 133">
            <a:extLst>
              <a:ext uri="{FF2B5EF4-FFF2-40B4-BE49-F238E27FC236}">
                <a16:creationId xmlns:a16="http://schemas.microsoft.com/office/drawing/2014/main" id="{939CDAA0-A147-4764-8341-BAA5CFC9D4F1}"/>
              </a:ext>
            </a:extLst>
          </p:cNvPr>
          <p:cNvSpPr/>
          <p:nvPr/>
        </p:nvSpPr>
        <p:spPr>
          <a:xfrm>
            <a:off x="4599808" y="4580191"/>
            <a:ext cx="2992383" cy="1272539"/>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Puke Dude">
            <a:extLst>
              <a:ext uri="{FF2B5EF4-FFF2-40B4-BE49-F238E27FC236}">
                <a16:creationId xmlns:a16="http://schemas.microsoft.com/office/drawing/2014/main" id="{A0DB60C5-ACF8-4336-BC2F-8CE3523D9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5343" y="1218742"/>
            <a:ext cx="1644764" cy="1644764"/>
          </a:xfrm>
          <a:prstGeom prst="rect">
            <a:avLst/>
          </a:prstGeom>
        </p:spPr>
      </p:pic>
      <p:pic>
        <p:nvPicPr>
          <p:cNvPr id="137" name="Picture 136" descr="Puke Dude">
            <a:extLst>
              <a:ext uri="{FF2B5EF4-FFF2-40B4-BE49-F238E27FC236}">
                <a16:creationId xmlns:a16="http://schemas.microsoft.com/office/drawing/2014/main" id="{0528BE7B-2D89-475E-A6F4-3BB2244C88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1419" y="3571696"/>
            <a:ext cx="1644764" cy="1644764"/>
          </a:xfrm>
          <a:prstGeom prst="rect">
            <a:avLst/>
          </a:prstGeom>
        </p:spPr>
      </p:pic>
      <p:pic>
        <p:nvPicPr>
          <p:cNvPr id="138" name="Picture 137" descr="Puke Dude">
            <a:extLst>
              <a:ext uri="{FF2B5EF4-FFF2-40B4-BE49-F238E27FC236}">
                <a16:creationId xmlns:a16="http://schemas.microsoft.com/office/drawing/2014/main" id="{F114516C-E054-4067-9E88-7DA7331C13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9423" y="3571696"/>
            <a:ext cx="1644764" cy="1644764"/>
          </a:xfrm>
          <a:prstGeom prst="rect">
            <a:avLst/>
          </a:prstGeom>
        </p:spPr>
      </p:pic>
      <p:pic>
        <p:nvPicPr>
          <p:cNvPr id="139" name="Picture 138" descr="Puke Dude">
            <a:extLst>
              <a:ext uri="{FF2B5EF4-FFF2-40B4-BE49-F238E27FC236}">
                <a16:creationId xmlns:a16="http://schemas.microsoft.com/office/drawing/2014/main" id="{623DC814-B6E9-4AFB-ACAD-E572997B6F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5421" y="4461018"/>
            <a:ext cx="1644764" cy="1644764"/>
          </a:xfrm>
          <a:prstGeom prst="rect">
            <a:avLst/>
          </a:prstGeom>
        </p:spPr>
      </p:pic>
      <p:pic>
        <p:nvPicPr>
          <p:cNvPr id="140" name="Picture 139" descr="Puke Dude">
            <a:extLst>
              <a:ext uri="{FF2B5EF4-FFF2-40B4-BE49-F238E27FC236}">
                <a16:creationId xmlns:a16="http://schemas.microsoft.com/office/drawing/2014/main" id="{85DA4FF6-2CE8-4127-9AC6-2E02A31CC1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1419" y="5273556"/>
            <a:ext cx="1644764" cy="1644764"/>
          </a:xfrm>
          <a:prstGeom prst="rect">
            <a:avLst/>
          </a:prstGeom>
        </p:spPr>
      </p:pic>
      <p:pic>
        <p:nvPicPr>
          <p:cNvPr id="141" name="Picture 140" descr="Puke Dude">
            <a:extLst>
              <a:ext uri="{FF2B5EF4-FFF2-40B4-BE49-F238E27FC236}">
                <a16:creationId xmlns:a16="http://schemas.microsoft.com/office/drawing/2014/main" id="{288E5382-2294-4903-9038-9F39C6B136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9423" y="5273556"/>
            <a:ext cx="1644764" cy="1644764"/>
          </a:xfrm>
          <a:prstGeom prst="rect">
            <a:avLst/>
          </a:prstGeom>
        </p:spPr>
      </p:pic>
      <p:sp>
        <p:nvSpPr>
          <p:cNvPr id="136" name="TextBox 135">
            <a:extLst>
              <a:ext uri="{FF2B5EF4-FFF2-40B4-BE49-F238E27FC236}">
                <a16:creationId xmlns:a16="http://schemas.microsoft.com/office/drawing/2014/main" id="{CC8CBC44-595B-4002-8583-717CE38286A6}"/>
              </a:ext>
            </a:extLst>
          </p:cNvPr>
          <p:cNvSpPr txBox="1"/>
          <p:nvPr/>
        </p:nvSpPr>
        <p:spPr>
          <a:xfrm>
            <a:off x="3148388" y="6516361"/>
            <a:ext cx="5440720" cy="307777"/>
          </a:xfrm>
          <a:prstGeom prst="rect">
            <a:avLst/>
          </a:prstGeom>
          <a:noFill/>
        </p:spPr>
        <p:txBody>
          <a:bodyPr wrap="square" rtlCol="0">
            <a:spAutoFit/>
          </a:bodyPr>
          <a:lstStyle/>
          <a:p>
            <a:r>
              <a:rPr lang="en-US" sz="1400" dirty="0"/>
              <a:t>Article - </a:t>
            </a:r>
            <a:r>
              <a:rPr lang="en-US" sz="1400" dirty="0">
                <a:hlinkClick r:id="rId6"/>
              </a:rPr>
              <a:t>https://www.ncbi.nlm.nih.gov/labs/pmc/articles/PMC7418704/</a:t>
            </a:r>
            <a:r>
              <a:rPr lang="en-US" sz="1400" dirty="0"/>
              <a:t> </a:t>
            </a:r>
          </a:p>
        </p:txBody>
      </p:sp>
      <p:sp>
        <p:nvSpPr>
          <p:cNvPr id="142" name="TextBox 141">
            <a:extLst>
              <a:ext uri="{FF2B5EF4-FFF2-40B4-BE49-F238E27FC236}">
                <a16:creationId xmlns:a16="http://schemas.microsoft.com/office/drawing/2014/main" id="{6064C465-C78C-41A8-925B-7C3D3CEF9020}"/>
              </a:ext>
            </a:extLst>
          </p:cNvPr>
          <p:cNvSpPr txBox="1"/>
          <p:nvPr/>
        </p:nvSpPr>
        <p:spPr>
          <a:xfrm>
            <a:off x="5125735" y="1143245"/>
            <a:ext cx="1486026" cy="523220"/>
          </a:xfrm>
          <a:prstGeom prst="rect">
            <a:avLst/>
          </a:prstGeom>
          <a:noFill/>
        </p:spPr>
        <p:txBody>
          <a:bodyPr wrap="square" rtlCol="0">
            <a:spAutoFit/>
          </a:bodyPr>
          <a:lstStyle/>
          <a:p>
            <a:r>
              <a:rPr lang="en-US" sz="2800" b="1" u="sng" dirty="0"/>
              <a:t>WUHAN</a:t>
            </a:r>
            <a:endParaRPr lang="en-US" sz="4000" b="1" u="sng" dirty="0"/>
          </a:p>
        </p:txBody>
      </p:sp>
      <p:sp>
        <p:nvSpPr>
          <p:cNvPr id="144" name="TextBox 143">
            <a:extLst>
              <a:ext uri="{FF2B5EF4-FFF2-40B4-BE49-F238E27FC236}">
                <a16:creationId xmlns:a16="http://schemas.microsoft.com/office/drawing/2014/main" id="{41F74E4F-7077-4E97-AD5B-D56469574004}"/>
              </a:ext>
            </a:extLst>
          </p:cNvPr>
          <p:cNvSpPr txBox="1"/>
          <p:nvPr/>
        </p:nvSpPr>
        <p:spPr>
          <a:xfrm>
            <a:off x="5352986" y="4318581"/>
            <a:ext cx="1486026" cy="523220"/>
          </a:xfrm>
          <a:prstGeom prst="rect">
            <a:avLst/>
          </a:prstGeom>
          <a:noFill/>
        </p:spPr>
        <p:txBody>
          <a:bodyPr wrap="square" rtlCol="0">
            <a:spAutoFit/>
          </a:bodyPr>
          <a:lstStyle/>
          <a:p>
            <a:r>
              <a:rPr lang="en-US" sz="2800" b="1" u="sng" dirty="0"/>
              <a:t>N501Y</a:t>
            </a:r>
            <a:endParaRPr lang="en-US" sz="4000" b="1" u="sng" dirty="0"/>
          </a:p>
        </p:txBody>
      </p:sp>
    </p:spTree>
    <p:extLst>
      <p:ext uri="{BB962C8B-B14F-4D97-AF65-F5344CB8AC3E}">
        <p14:creationId xmlns:p14="http://schemas.microsoft.com/office/powerpoint/2010/main" val="2504222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333500"/>
            <a:ext cx="10515600" cy="4191000"/>
          </a:xfrm>
        </p:spPr>
        <p:txBody>
          <a:bodyPr>
            <a:noAutofit/>
          </a:bodyPr>
          <a:lstStyle/>
          <a:p>
            <a:pPr marL="0" indent="0">
              <a:buNone/>
            </a:pPr>
            <a:r>
              <a:rPr lang="en-US" sz="2800" b="1" u="sng" dirty="0"/>
              <a:t>Objective 1 -</a:t>
            </a:r>
            <a:r>
              <a:rPr lang="en-US" sz="2800" b="1" dirty="0"/>
              <a:t> </a:t>
            </a:r>
            <a:r>
              <a:rPr lang="en-US" sz="2800" dirty="0"/>
              <a:t>Build a consensus sequence from SRA reads and align to reference genome using AWS EC2 instances</a:t>
            </a:r>
            <a:br>
              <a:rPr lang="en-US" sz="2800" dirty="0"/>
            </a:br>
            <a:endParaRPr lang="en-US" sz="2800" dirty="0"/>
          </a:p>
          <a:p>
            <a:pPr marL="0" indent="0">
              <a:buNone/>
            </a:pPr>
            <a:r>
              <a:rPr lang="en-US" sz="2800" b="1" u="sng" dirty="0"/>
              <a:t>Objective 2 -</a:t>
            </a:r>
            <a:r>
              <a:rPr lang="en-US" sz="2800" b="1" dirty="0"/>
              <a:t> </a:t>
            </a:r>
            <a:r>
              <a:rPr lang="en-US" sz="2800" dirty="0"/>
              <a:t>Search SRA metadata using Athena</a:t>
            </a:r>
          </a:p>
          <a:p>
            <a:pPr marL="0" indent="0">
              <a:buNone/>
            </a:pPr>
            <a:endParaRPr lang="en-US" sz="2800" dirty="0"/>
          </a:p>
          <a:p>
            <a:pPr marL="0" indent="0">
              <a:buNone/>
            </a:pPr>
            <a:r>
              <a:rPr lang="en-US" sz="2800" b="1" u="sng" dirty="0"/>
              <a:t>Objective 3 -</a:t>
            </a:r>
            <a:r>
              <a:rPr lang="en-US" sz="2800" dirty="0"/>
              <a:t> Visualize Sequence Alignments using the NCBI Sequence Viewer</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Our Objectives</a:t>
            </a:r>
          </a:p>
        </p:txBody>
      </p:sp>
      <p:sp>
        <p:nvSpPr>
          <p:cNvPr id="2" name="TextBox 1">
            <a:extLst>
              <a:ext uri="{FF2B5EF4-FFF2-40B4-BE49-F238E27FC236}">
                <a16:creationId xmlns:a16="http://schemas.microsoft.com/office/drawing/2014/main" id="{4677C4D6-6A5E-4988-AF7C-DCB30385420C}"/>
              </a:ext>
            </a:extLst>
          </p:cNvPr>
          <p:cNvSpPr txBox="1"/>
          <p:nvPr/>
        </p:nvSpPr>
        <p:spPr>
          <a:xfrm>
            <a:off x="5812221" y="6495394"/>
            <a:ext cx="6379779" cy="369332"/>
          </a:xfrm>
          <a:prstGeom prst="rect">
            <a:avLst/>
          </a:prstGeom>
          <a:noFill/>
        </p:spPr>
        <p:txBody>
          <a:bodyPr wrap="square" rtlCol="0">
            <a:spAutoFit/>
          </a:bodyPr>
          <a:lstStyle/>
          <a:p>
            <a:r>
              <a:rPr lang="en-US" dirty="0"/>
              <a:t>Paper - </a:t>
            </a:r>
            <a:r>
              <a:rPr lang="en-US" u="sng" dirty="0">
                <a:solidFill>
                  <a:schemeClr val="accent1">
                    <a:lumMod val="60000"/>
                    <a:lumOff val="40000"/>
                  </a:schemeClr>
                </a:solidFill>
                <a:hlinkClick r:id="rId3"/>
              </a:rPr>
              <a:t>https://www.ncbi.nlm.nih.gov/pmc/articles/PMC5778042/</a:t>
            </a:r>
            <a:endParaRPr lang="en-US" dirty="0"/>
          </a:p>
        </p:txBody>
      </p:sp>
    </p:spTree>
    <p:extLst>
      <p:ext uri="{BB962C8B-B14F-4D97-AF65-F5344CB8AC3E}">
        <p14:creationId xmlns:p14="http://schemas.microsoft.com/office/powerpoint/2010/main" val="3206044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766219"/>
            <a:ext cx="10515600" cy="1653381"/>
          </a:xfrm>
        </p:spPr>
        <p:txBody>
          <a:bodyPr>
            <a:normAutofit fontScale="90000"/>
          </a:bodyPr>
          <a:lstStyle/>
          <a:p>
            <a:r>
              <a:rPr lang="en-US" dirty="0"/>
              <a:t>Objective 1 – Consensus Sequences from SRA reads using EC2 instances</a:t>
            </a:r>
            <a:br>
              <a:rPr lang="en-US" dirty="0"/>
            </a:br>
            <a:endParaRPr lang="en-US" dirty="0"/>
          </a:p>
        </p:txBody>
      </p:sp>
      <p:sp>
        <p:nvSpPr>
          <p:cNvPr id="5" name="Text Placeholder 4">
            <a:extLst>
              <a:ext uri="{FF2B5EF4-FFF2-40B4-BE49-F238E27FC236}">
                <a16:creationId xmlns:a16="http://schemas.microsoft.com/office/drawing/2014/main" id="{8792B60B-70F0-49FE-B1A6-B1CDAE70982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03585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199" y="231775"/>
            <a:ext cx="10733689" cy="835025"/>
          </a:xfrm>
        </p:spPr>
        <p:txBody>
          <a:bodyPr>
            <a:normAutofit/>
          </a:bodyPr>
          <a:lstStyle/>
          <a:p>
            <a:r>
              <a:rPr lang="en-US" dirty="0"/>
              <a:t>EC2 instance (aka: “Remote Computer”)</a:t>
            </a:r>
          </a:p>
        </p:txBody>
      </p:sp>
      <p:sp>
        <p:nvSpPr>
          <p:cNvPr id="3" name="TextBox 2">
            <a:extLst>
              <a:ext uri="{FF2B5EF4-FFF2-40B4-BE49-F238E27FC236}">
                <a16:creationId xmlns:a16="http://schemas.microsoft.com/office/drawing/2014/main" id="{BF84FC24-75FE-4E55-B4A4-3FD3DC4A32AA}"/>
              </a:ext>
            </a:extLst>
          </p:cNvPr>
          <p:cNvSpPr txBox="1"/>
          <p:nvPr/>
        </p:nvSpPr>
        <p:spPr>
          <a:xfrm>
            <a:off x="620110" y="1450428"/>
            <a:ext cx="10733690" cy="452431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EC2 instances basically “remote computers”</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Install software, perform data analyses, manage other AWS services using AWS CLI</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Lots of different customization options including OS, hard drive space, and memory</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Pay for what you use</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Price increases with larger hardware needs and longer runtime</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Today’s EC2 is roughly </a:t>
            </a:r>
            <a:r>
              <a:rPr lang="en-US" sz="2400" b="1" u="sng" dirty="0">
                <a:latin typeface="Helvetica" panose="020B0604020202020204" pitchFamily="34" charset="0"/>
                <a:cs typeface="Helvetica" panose="020B0604020202020204" pitchFamily="34" charset="0"/>
              </a:rPr>
              <a:t>$0.20/hour/person</a:t>
            </a:r>
          </a:p>
          <a:p>
            <a:pPr marL="914400" lvl="1" indent="-457200">
              <a:buFont typeface="Arial" panose="020B0604020202020204" pitchFamily="34" charset="0"/>
              <a:buChar char="•"/>
            </a:pPr>
            <a:r>
              <a:rPr lang="en-US" sz="2400" u="sng" dirty="0">
                <a:latin typeface="Helvetica" panose="020B0604020202020204" pitchFamily="34" charset="0"/>
                <a:cs typeface="Helvetica" panose="020B0604020202020204" pitchFamily="34" charset="0"/>
              </a:rPr>
              <a:t>Turn it off when not in use!</a:t>
            </a:r>
          </a:p>
        </p:txBody>
      </p:sp>
      <p:pic>
        <p:nvPicPr>
          <p:cNvPr id="6" name="Picture 2" descr="Understanding EC2 | by AWS and More | Medium">
            <a:extLst>
              <a:ext uri="{FF2B5EF4-FFF2-40B4-BE49-F238E27FC236}">
                <a16:creationId xmlns:a16="http://schemas.microsoft.com/office/drawing/2014/main" id="{6FC37380-8556-4AFC-8C02-BB95026432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9118371" y="4519449"/>
            <a:ext cx="4156193" cy="233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62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DC64-FE55-7B4F-A3D9-AE5528BBB901}"/>
              </a:ext>
            </a:extLst>
          </p:cNvPr>
          <p:cNvSpPr>
            <a:spLocks noGrp="1"/>
          </p:cNvSpPr>
          <p:nvPr>
            <p:ph type="title"/>
          </p:nvPr>
        </p:nvSpPr>
        <p:spPr/>
        <p:txBody>
          <a:bodyPr>
            <a:normAutofit fontScale="90000"/>
          </a:bodyPr>
          <a:lstStyle/>
          <a:p>
            <a:r>
              <a:rPr lang="en-US" b="1" dirty="0"/>
              <a:t>Introduction to NCBI Cloud Computing for Virologists</a:t>
            </a:r>
          </a:p>
        </p:txBody>
      </p:sp>
      <p:sp>
        <p:nvSpPr>
          <p:cNvPr id="3" name="Text Placeholder 2">
            <a:extLst>
              <a:ext uri="{FF2B5EF4-FFF2-40B4-BE49-F238E27FC236}">
                <a16:creationId xmlns:a16="http://schemas.microsoft.com/office/drawing/2014/main" id="{5C3F5B91-1237-B746-B277-D96E74564BF2}"/>
              </a:ext>
            </a:extLst>
          </p:cNvPr>
          <p:cNvSpPr>
            <a:spLocks noGrp="1"/>
          </p:cNvSpPr>
          <p:nvPr>
            <p:ph type="body" sz="quarter" idx="10"/>
          </p:nvPr>
        </p:nvSpPr>
        <p:spPr/>
        <p:txBody>
          <a:bodyPr/>
          <a:lstStyle/>
          <a:p>
            <a:r>
              <a:rPr lang="en-US" dirty="0"/>
              <a:t>Cooper J. Park, PhD</a:t>
            </a:r>
          </a:p>
        </p:txBody>
      </p:sp>
    </p:spTree>
    <p:extLst>
      <p:ext uri="{BB962C8B-B14F-4D97-AF65-F5344CB8AC3E}">
        <p14:creationId xmlns:p14="http://schemas.microsoft.com/office/powerpoint/2010/main" val="370397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Building an EC2 Instance Walkthrough</a:t>
            </a:r>
          </a:p>
        </p:txBody>
      </p:sp>
    </p:spTree>
    <p:extLst>
      <p:ext uri="{BB962C8B-B14F-4D97-AF65-F5344CB8AC3E}">
        <p14:creationId xmlns:p14="http://schemas.microsoft.com/office/powerpoint/2010/main" val="38633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8275476-0E17-4327-8189-8BE4162F707B}"/>
              </a:ext>
            </a:extLst>
          </p:cNvPr>
          <p:cNvSpPr txBox="1">
            <a:spLocks/>
          </p:cNvSpPr>
          <p:nvPr/>
        </p:nvSpPr>
        <p:spPr>
          <a:xfrm>
            <a:off x="729155" y="0"/>
            <a:ext cx="10733689"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Analysis Pipeline</a:t>
            </a:r>
          </a:p>
        </p:txBody>
      </p:sp>
      <p:pic>
        <p:nvPicPr>
          <p:cNvPr id="6" name="Graphic 5" descr="Document with solid fill">
            <a:extLst>
              <a:ext uri="{FF2B5EF4-FFF2-40B4-BE49-F238E27FC236}">
                <a16:creationId xmlns:a16="http://schemas.microsoft.com/office/drawing/2014/main" id="{FA383316-5B2D-43CF-A40E-6C0024E334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155" y="835025"/>
            <a:ext cx="914400" cy="914400"/>
          </a:xfrm>
          <a:prstGeom prst="rect">
            <a:avLst/>
          </a:prstGeom>
        </p:spPr>
      </p:pic>
      <p:pic>
        <p:nvPicPr>
          <p:cNvPr id="7" name="Graphic 6" descr="Document with solid fill">
            <a:extLst>
              <a:ext uri="{FF2B5EF4-FFF2-40B4-BE49-F238E27FC236}">
                <a16:creationId xmlns:a16="http://schemas.microsoft.com/office/drawing/2014/main" id="{E8DD844C-692A-43C3-AB0C-C5BD76660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4771" y="4177209"/>
            <a:ext cx="914400" cy="914400"/>
          </a:xfrm>
          <a:prstGeom prst="rect">
            <a:avLst/>
          </a:prstGeom>
        </p:spPr>
      </p:pic>
      <p:sp>
        <p:nvSpPr>
          <p:cNvPr id="8" name="TextBox 7">
            <a:extLst>
              <a:ext uri="{FF2B5EF4-FFF2-40B4-BE49-F238E27FC236}">
                <a16:creationId xmlns:a16="http://schemas.microsoft.com/office/drawing/2014/main" id="{B0B30D97-4973-4DE5-9B95-5A851CB8B1C8}"/>
              </a:ext>
            </a:extLst>
          </p:cNvPr>
          <p:cNvSpPr txBox="1"/>
          <p:nvPr/>
        </p:nvSpPr>
        <p:spPr>
          <a:xfrm>
            <a:off x="587002" y="1749425"/>
            <a:ext cx="1198705" cy="923330"/>
          </a:xfrm>
          <a:prstGeom prst="rect">
            <a:avLst/>
          </a:prstGeom>
          <a:noFill/>
        </p:spPr>
        <p:txBody>
          <a:bodyPr wrap="square" rtlCol="0">
            <a:spAutoFit/>
          </a:bodyPr>
          <a:lstStyle/>
          <a:p>
            <a:pPr algn="ctr"/>
            <a:r>
              <a:rPr lang="en-US" b="1" dirty="0">
                <a:solidFill>
                  <a:schemeClr val="accent5"/>
                </a:solidFill>
              </a:rPr>
              <a:t>NCBI Reference Sequence</a:t>
            </a:r>
          </a:p>
        </p:txBody>
      </p:sp>
      <p:sp>
        <p:nvSpPr>
          <p:cNvPr id="9" name="TextBox 8">
            <a:extLst>
              <a:ext uri="{FF2B5EF4-FFF2-40B4-BE49-F238E27FC236}">
                <a16:creationId xmlns:a16="http://schemas.microsoft.com/office/drawing/2014/main" id="{1E2FE891-6B33-4D77-881B-D155402B1A4C}"/>
              </a:ext>
            </a:extLst>
          </p:cNvPr>
          <p:cNvSpPr txBox="1"/>
          <p:nvPr/>
        </p:nvSpPr>
        <p:spPr>
          <a:xfrm>
            <a:off x="1292618" y="5091609"/>
            <a:ext cx="1198705" cy="923330"/>
          </a:xfrm>
          <a:prstGeom prst="rect">
            <a:avLst/>
          </a:prstGeom>
          <a:noFill/>
        </p:spPr>
        <p:txBody>
          <a:bodyPr wrap="square" rtlCol="0">
            <a:spAutoFit/>
          </a:bodyPr>
          <a:lstStyle/>
          <a:p>
            <a:pPr algn="ctr"/>
            <a:r>
              <a:rPr lang="en-US" b="1" dirty="0">
                <a:solidFill>
                  <a:schemeClr val="accent6">
                    <a:lumMod val="75000"/>
                  </a:schemeClr>
                </a:solidFill>
              </a:rPr>
              <a:t>SRA Sequence Reads</a:t>
            </a:r>
          </a:p>
        </p:txBody>
      </p:sp>
      <p:sp>
        <p:nvSpPr>
          <p:cNvPr id="16" name="Arrow: Right 15">
            <a:extLst>
              <a:ext uri="{FF2B5EF4-FFF2-40B4-BE49-F238E27FC236}">
                <a16:creationId xmlns:a16="http://schemas.microsoft.com/office/drawing/2014/main" id="{04819A42-88EF-4603-A3C8-402BE8C850F8}"/>
              </a:ext>
            </a:extLst>
          </p:cNvPr>
          <p:cNvSpPr/>
          <p:nvPr/>
        </p:nvSpPr>
        <p:spPr>
          <a:xfrm>
            <a:off x="1785707" y="1547495"/>
            <a:ext cx="914400" cy="403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3F63734C-4478-4AD2-8F22-9400C35D04C8}"/>
              </a:ext>
            </a:extLst>
          </p:cNvPr>
          <p:cNvSpPr/>
          <p:nvPr/>
        </p:nvSpPr>
        <p:spPr>
          <a:xfrm>
            <a:off x="2489318" y="4889679"/>
            <a:ext cx="977942" cy="403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84ABD325-5AC8-4641-9506-5D0613F03595}"/>
              </a:ext>
            </a:extLst>
          </p:cNvPr>
          <p:cNvSpPr/>
          <p:nvPr/>
        </p:nvSpPr>
        <p:spPr>
          <a:xfrm rot="16200000">
            <a:off x="5219167" y="3152839"/>
            <a:ext cx="723910" cy="403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22B8E77A-6137-4426-850E-003401C40DF0}"/>
              </a:ext>
            </a:extLst>
          </p:cNvPr>
          <p:cNvPicPr>
            <a:picLocks noChangeAspect="1"/>
          </p:cNvPicPr>
          <p:nvPr/>
        </p:nvPicPr>
        <p:blipFill>
          <a:blip r:embed="rId7"/>
          <a:stretch>
            <a:fillRect/>
          </a:stretch>
        </p:blipFill>
        <p:spPr>
          <a:xfrm>
            <a:off x="2875826" y="770188"/>
            <a:ext cx="5410595" cy="1816802"/>
          </a:xfrm>
          <a:prstGeom prst="rect">
            <a:avLst/>
          </a:prstGeom>
          <a:ln w="28575">
            <a:solidFill>
              <a:srgbClr val="002455"/>
            </a:solidFill>
          </a:ln>
        </p:spPr>
      </p:pic>
      <p:sp>
        <p:nvSpPr>
          <p:cNvPr id="47" name="TextBox 46">
            <a:extLst>
              <a:ext uri="{FF2B5EF4-FFF2-40B4-BE49-F238E27FC236}">
                <a16:creationId xmlns:a16="http://schemas.microsoft.com/office/drawing/2014/main" id="{01310F3A-B6A0-4542-AE5B-48A5C035948A}"/>
              </a:ext>
            </a:extLst>
          </p:cNvPr>
          <p:cNvSpPr txBox="1"/>
          <p:nvPr/>
        </p:nvSpPr>
        <p:spPr>
          <a:xfrm>
            <a:off x="5086275" y="2406724"/>
            <a:ext cx="989695" cy="461665"/>
          </a:xfrm>
          <a:prstGeom prst="rect">
            <a:avLst/>
          </a:prstGeom>
          <a:solidFill>
            <a:schemeClr val="tx1"/>
          </a:solidFill>
        </p:spPr>
        <p:txBody>
          <a:bodyPr wrap="none" rtlCol="0">
            <a:spAutoFit/>
          </a:bodyPr>
          <a:lstStyle/>
          <a:p>
            <a:r>
              <a:rPr lang="en-US" sz="2400" b="1" u="sng" dirty="0">
                <a:solidFill>
                  <a:schemeClr val="bg1"/>
                </a:solidFill>
              </a:rPr>
              <a:t>Hisat2</a:t>
            </a:r>
          </a:p>
        </p:txBody>
      </p:sp>
      <p:sp>
        <p:nvSpPr>
          <p:cNvPr id="48" name="Arrow: Right 47">
            <a:extLst>
              <a:ext uri="{FF2B5EF4-FFF2-40B4-BE49-F238E27FC236}">
                <a16:creationId xmlns:a16="http://schemas.microsoft.com/office/drawing/2014/main" id="{FE8845B6-047D-4228-97D5-8B1961FE35EA}"/>
              </a:ext>
            </a:extLst>
          </p:cNvPr>
          <p:cNvSpPr/>
          <p:nvPr/>
        </p:nvSpPr>
        <p:spPr>
          <a:xfrm>
            <a:off x="8404860" y="1476659"/>
            <a:ext cx="701040" cy="403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5D95D0B9-4347-4F69-8AB3-2E63D2B51FFE}"/>
              </a:ext>
            </a:extLst>
          </p:cNvPr>
          <p:cNvSpPr/>
          <p:nvPr/>
        </p:nvSpPr>
        <p:spPr>
          <a:xfrm rot="5400000">
            <a:off x="10143720" y="3610038"/>
            <a:ext cx="914400" cy="40386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Graphic 108" descr="Download from cloud with solid fill">
            <a:extLst>
              <a:ext uri="{FF2B5EF4-FFF2-40B4-BE49-F238E27FC236}">
                <a16:creationId xmlns:a16="http://schemas.microsoft.com/office/drawing/2014/main" id="{8457A14C-B473-4335-91AA-6CCD386CCB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7761" y="3587155"/>
            <a:ext cx="914400" cy="914400"/>
          </a:xfrm>
          <a:prstGeom prst="rect">
            <a:avLst/>
          </a:prstGeom>
        </p:spPr>
      </p:pic>
      <p:sp>
        <p:nvSpPr>
          <p:cNvPr id="110" name="TextBox 109">
            <a:extLst>
              <a:ext uri="{FF2B5EF4-FFF2-40B4-BE49-F238E27FC236}">
                <a16:creationId xmlns:a16="http://schemas.microsoft.com/office/drawing/2014/main" id="{B61B9B63-BFE7-4826-836F-093B63475D63}"/>
              </a:ext>
            </a:extLst>
          </p:cNvPr>
          <p:cNvSpPr txBox="1"/>
          <p:nvPr/>
        </p:nvSpPr>
        <p:spPr>
          <a:xfrm>
            <a:off x="263563" y="4533525"/>
            <a:ext cx="1046120" cy="830997"/>
          </a:xfrm>
          <a:prstGeom prst="rect">
            <a:avLst/>
          </a:prstGeom>
          <a:solidFill>
            <a:schemeClr val="tx1"/>
          </a:solidFill>
        </p:spPr>
        <p:txBody>
          <a:bodyPr wrap="none" rtlCol="0">
            <a:spAutoFit/>
          </a:bodyPr>
          <a:lstStyle/>
          <a:p>
            <a:pPr algn="ctr"/>
            <a:r>
              <a:rPr lang="en-US" sz="2400" b="1" u="sng" dirty="0">
                <a:solidFill>
                  <a:schemeClr val="bg1"/>
                </a:solidFill>
              </a:rPr>
              <a:t>SRA</a:t>
            </a:r>
          </a:p>
          <a:p>
            <a:pPr algn="ctr"/>
            <a:r>
              <a:rPr lang="en-US" sz="2400" b="1" u="sng" dirty="0">
                <a:solidFill>
                  <a:schemeClr val="bg1"/>
                </a:solidFill>
              </a:rPr>
              <a:t>Toolkit</a:t>
            </a:r>
          </a:p>
        </p:txBody>
      </p:sp>
      <p:pic>
        <p:nvPicPr>
          <p:cNvPr id="112" name="Picture 111">
            <a:extLst>
              <a:ext uri="{FF2B5EF4-FFF2-40B4-BE49-F238E27FC236}">
                <a16:creationId xmlns:a16="http://schemas.microsoft.com/office/drawing/2014/main" id="{D19F3EA1-827D-4B0D-BDD8-2EEE8DB8516B}"/>
              </a:ext>
            </a:extLst>
          </p:cNvPr>
          <p:cNvPicPr>
            <a:picLocks noChangeAspect="1"/>
          </p:cNvPicPr>
          <p:nvPr/>
        </p:nvPicPr>
        <p:blipFill>
          <a:blip r:embed="rId10"/>
          <a:stretch>
            <a:fillRect/>
          </a:stretch>
        </p:blipFill>
        <p:spPr>
          <a:xfrm>
            <a:off x="6809706" y="4426456"/>
            <a:ext cx="5312453" cy="1102051"/>
          </a:xfrm>
          <a:prstGeom prst="rect">
            <a:avLst/>
          </a:prstGeom>
          <a:ln w="28575">
            <a:solidFill>
              <a:srgbClr val="002455"/>
            </a:solidFill>
          </a:ln>
        </p:spPr>
      </p:pic>
      <p:sp>
        <p:nvSpPr>
          <p:cNvPr id="113" name="TextBox 112">
            <a:extLst>
              <a:ext uri="{FF2B5EF4-FFF2-40B4-BE49-F238E27FC236}">
                <a16:creationId xmlns:a16="http://schemas.microsoft.com/office/drawing/2014/main" id="{4C7F9BB1-04E7-4A76-AED5-549A03322E6F}"/>
              </a:ext>
            </a:extLst>
          </p:cNvPr>
          <p:cNvSpPr txBox="1"/>
          <p:nvPr/>
        </p:nvSpPr>
        <p:spPr>
          <a:xfrm>
            <a:off x="9854203" y="5297674"/>
            <a:ext cx="1074333" cy="461665"/>
          </a:xfrm>
          <a:prstGeom prst="rect">
            <a:avLst/>
          </a:prstGeom>
          <a:solidFill>
            <a:schemeClr val="tx1"/>
          </a:solidFill>
        </p:spPr>
        <p:txBody>
          <a:bodyPr wrap="none" rtlCol="0">
            <a:spAutoFit/>
          </a:bodyPr>
          <a:lstStyle/>
          <a:p>
            <a:r>
              <a:rPr lang="en-US" sz="2400" b="1" u="sng" dirty="0">
                <a:solidFill>
                  <a:schemeClr val="bg1"/>
                </a:solidFill>
              </a:rPr>
              <a:t>MAFFT</a:t>
            </a:r>
          </a:p>
        </p:txBody>
      </p:sp>
      <p:pic>
        <p:nvPicPr>
          <p:cNvPr id="114" name="Picture 113">
            <a:extLst>
              <a:ext uri="{FF2B5EF4-FFF2-40B4-BE49-F238E27FC236}">
                <a16:creationId xmlns:a16="http://schemas.microsoft.com/office/drawing/2014/main" id="{240F5734-805B-4196-8886-F10E4C010800}"/>
              </a:ext>
            </a:extLst>
          </p:cNvPr>
          <p:cNvPicPr>
            <a:picLocks noChangeAspect="1"/>
          </p:cNvPicPr>
          <p:nvPr/>
        </p:nvPicPr>
        <p:blipFill>
          <a:blip r:embed="rId11"/>
          <a:stretch>
            <a:fillRect/>
          </a:stretch>
        </p:blipFill>
        <p:spPr>
          <a:xfrm>
            <a:off x="3595866" y="3864383"/>
            <a:ext cx="2286198" cy="1853345"/>
          </a:xfrm>
          <a:prstGeom prst="rect">
            <a:avLst/>
          </a:prstGeom>
          <a:ln w="28575">
            <a:solidFill>
              <a:srgbClr val="002455"/>
            </a:solidFill>
          </a:ln>
        </p:spPr>
      </p:pic>
      <p:sp>
        <p:nvSpPr>
          <p:cNvPr id="35" name="TextBox 34">
            <a:extLst>
              <a:ext uri="{FF2B5EF4-FFF2-40B4-BE49-F238E27FC236}">
                <a16:creationId xmlns:a16="http://schemas.microsoft.com/office/drawing/2014/main" id="{75D4A1B5-3B60-4F24-96C6-0983E8E8D8D9}"/>
              </a:ext>
            </a:extLst>
          </p:cNvPr>
          <p:cNvSpPr txBox="1"/>
          <p:nvPr/>
        </p:nvSpPr>
        <p:spPr>
          <a:xfrm>
            <a:off x="3798354" y="5626147"/>
            <a:ext cx="1881221" cy="461665"/>
          </a:xfrm>
          <a:prstGeom prst="rect">
            <a:avLst/>
          </a:prstGeom>
          <a:solidFill>
            <a:schemeClr val="tx1"/>
          </a:solidFill>
        </p:spPr>
        <p:txBody>
          <a:bodyPr wrap="none" rtlCol="0">
            <a:spAutoFit/>
          </a:bodyPr>
          <a:lstStyle/>
          <a:p>
            <a:r>
              <a:rPr lang="en-US" sz="2400" b="1" u="sng" dirty="0" err="1">
                <a:solidFill>
                  <a:schemeClr val="bg1"/>
                </a:solidFill>
              </a:rPr>
              <a:t>Trimmomatic</a:t>
            </a:r>
            <a:endParaRPr lang="en-US" sz="2400" b="1" u="sng" dirty="0">
              <a:solidFill>
                <a:schemeClr val="bg1"/>
              </a:solidFill>
            </a:endParaRPr>
          </a:p>
        </p:txBody>
      </p:sp>
      <p:pic>
        <p:nvPicPr>
          <p:cNvPr id="116" name="Picture 115">
            <a:extLst>
              <a:ext uri="{FF2B5EF4-FFF2-40B4-BE49-F238E27FC236}">
                <a16:creationId xmlns:a16="http://schemas.microsoft.com/office/drawing/2014/main" id="{914B7810-C846-48A6-A478-08E915F32D1B}"/>
              </a:ext>
            </a:extLst>
          </p:cNvPr>
          <p:cNvPicPr>
            <a:picLocks noChangeAspect="1"/>
          </p:cNvPicPr>
          <p:nvPr/>
        </p:nvPicPr>
        <p:blipFill>
          <a:blip r:embed="rId12"/>
          <a:stretch>
            <a:fillRect/>
          </a:stretch>
        </p:blipFill>
        <p:spPr>
          <a:xfrm>
            <a:off x="9217008" y="401788"/>
            <a:ext cx="2767824" cy="2591025"/>
          </a:xfrm>
          <a:prstGeom prst="rect">
            <a:avLst/>
          </a:prstGeom>
          <a:ln w="28575">
            <a:solidFill>
              <a:srgbClr val="002455"/>
            </a:solidFill>
          </a:ln>
        </p:spPr>
      </p:pic>
      <p:sp>
        <p:nvSpPr>
          <p:cNvPr id="75" name="TextBox 74">
            <a:extLst>
              <a:ext uri="{FF2B5EF4-FFF2-40B4-BE49-F238E27FC236}">
                <a16:creationId xmlns:a16="http://schemas.microsoft.com/office/drawing/2014/main" id="{7D1B2A6F-D1B3-428F-A731-8D10CEC3BED6}"/>
              </a:ext>
            </a:extLst>
          </p:cNvPr>
          <p:cNvSpPr txBox="1"/>
          <p:nvPr/>
        </p:nvSpPr>
        <p:spPr>
          <a:xfrm>
            <a:off x="10257396" y="2782936"/>
            <a:ext cx="687048" cy="461665"/>
          </a:xfrm>
          <a:prstGeom prst="rect">
            <a:avLst/>
          </a:prstGeom>
          <a:solidFill>
            <a:schemeClr val="tx1"/>
          </a:solidFill>
        </p:spPr>
        <p:txBody>
          <a:bodyPr wrap="none" rtlCol="0">
            <a:spAutoFit/>
          </a:bodyPr>
          <a:lstStyle/>
          <a:p>
            <a:r>
              <a:rPr lang="en-US" sz="2400" b="1" u="sng" dirty="0" err="1">
                <a:solidFill>
                  <a:schemeClr val="bg1"/>
                </a:solidFill>
              </a:rPr>
              <a:t>iVar</a:t>
            </a:r>
            <a:endParaRPr lang="en-US" sz="2400" b="1" u="sng" dirty="0">
              <a:solidFill>
                <a:schemeClr val="bg1"/>
              </a:solidFill>
            </a:endParaRPr>
          </a:p>
        </p:txBody>
      </p:sp>
    </p:spTree>
    <p:extLst>
      <p:ext uri="{BB962C8B-B14F-4D97-AF65-F5344CB8AC3E}">
        <p14:creationId xmlns:p14="http://schemas.microsoft.com/office/powerpoint/2010/main" val="250583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nodeType="with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36" grpId="0" animBg="1"/>
      <p:bldP spid="47" grpId="0" animBg="1"/>
      <p:bldP spid="48" grpId="0" animBg="1"/>
      <p:bldP spid="81" grpId="0" animBg="1"/>
      <p:bldP spid="113" grpId="0" animBg="1"/>
      <p:bldP spid="35" grpId="0" animBg="1"/>
      <p:bldP spid="7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install AWS CLI on Ubuntu | Cloud Consulting | Cloud-Native Apps |  ML &amp; AI">
            <a:extLst>
              <a:ext uri="{FF2B5EF4-FFF2-40B4-BE49-F238E27FC236}">
                <a16:creationId xmlns:a16="http://schemas.microsoft.com/office/drawing/2014/main" id="{C740358C-7263-4732-A811-BE2A2E02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375" y="4531893"/>
            <a:ext cx="3578626" cy="23261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EACA-1858-400A-A7C7-7F1CC08D6DA3}"/>
              </a:ext>
            </a:extLst>
          </p:cNvPr>
          <p:cNvSpPr>
            <a:spLocks noGrp="1"/>
          </p:cNvSpPr>
          <p:nvPr>
            <p:ph sz="quarter" idx="10"/>
          </p:nvPr>
        </p:nvSpPr>
        <p:spPr>
          <a:xfrm>
            <a:off x="838200" y="1363718"/>
            <a:ext cx="10515600" cy="4191000"/>
          </a:xfrm>
        </p:spPr>
        <p:txBody>
          <a:bodyPr>
            <a:normAutofit fontScale="92500" lnSpcReduction="10000"/>
          </a:bodyPr>
          <a:lstStyle/>
          <a:p>
            <a:r>
              <a:rPr lang="en-US" sz="3200" dirty="0" err="1">
                <a:solidFill>
                  <a:srgbClr val="002060"/>
                </a:solidFill>
              </a:rPr>
              <a:t>Samtools</a:t>
            </a:r>
            <a:endParaRPr lang="en-US" sz="3200" dirty="0">
              <a:solidFill>
                <a:srgbClr val="002060"/>
              </a:solidFill>
            </a:endParaRPr>
          </a:p>
          <a:p>
            <a:pPr lvl="1"/>
            <a:r>
              <a:rPr lang="en-US" sz="3000" dirty="0">
                <a:solidFill>
                  <a:srgbClr val="002060"/>
                </a:solidFill>
              </a:rPr>
              <a:t>http://www.htslib.org/doc/</a:t>
            </a:r>
            <a:endParaRPr lang="en-US" sz="3000" b="1" dirty="0">
              <a:solidFill>
                <a:srgbClr val="002060"/>
              </a:solidFill>
            </a:endParaRPr>
          </a:p>
          <a:p>
            <a:pPr lvl="1"/>
            <a:r>
              <a:rPr lang="en-US" sz="3000" dirty="0"/>
              <a:t>Manipulate Hisat2 files into formats usable by </a:t>
            </a:r>
            <a:r>
              <a:rPr lang="en-US" sz="3000" dirty="0" err="1"/>
              <a:t>iVar</a:t>
            </a:r>
            <a:br>
              <a:rPr lang="en-US" sz="3000" dirty="0"/>
            </a:br>
            <a:r>
              <a:rPr lang="en-US" sz="3000" dirty="0">
                <a:solidFill>
                  <a:srgbClr val="002060"/>
                </a:solidFill>
              </a:rPr>
              <a:t> </a:t>
            </a:r>
            <a:endParaRPr lang="en-US" sz="3000" dirty="0"/>
          </a:p>
          <a:p>
            <a:r>
              <a:rPr lang="en-US" sz="3200" b="1" u="sng" dirty="0">
                <a:solidFill>
                  <a:srgbClr val="002060"/>
                </a:solidFill>
              </a:rPr>
              <a:t>A</a:t>
            </a:r>
            <a:r>
              <a:rPr lang="en-US" sz="3200" dirty="0">
                <a:solidFill>
                  <a:srgbClr val="002060"/>
                </a:solidFill>
              </a:rPr>
              <a:t>mazon </a:t>
            </a:r>
            <a:r>
              <a:rPr lang="en-US" sz="3200" b="1" u="sng" dirty="0">
                <a:solidFill>
                  <a:srgbClr val="002060"/>
                </a:solidFill>
              </a:rPr>
              <a:t>W</a:t>
            </a:r>
            <a:r>
              <a:rPr lang="en-US" sz="3200" dirty="0">
                <a:solidFill>
                  <a:srgbClr val="002060"/>
                </a:solidFill>
              </a:rPr>
              <a:t>eb </a:t>
            </a:r>
            <a:r>
              <a:rPr lang="en-US" sz="3200" b="1" u="sng" dirty="0">
                <a:solidFill>
                  <a:srgbClr val="002060"/>
                </a:solidFill>
              </a:rPr>
              <a:t>S</a:t>
            </a:r>
            <a:r>
              <a:rPr lang="en-US" sz="3200" dirty="0">
                <a:solidFill>
                  <a:srgbClr val="002060"/>
                </a:solidFill>
              </a:rPr>
              <a:t>ervice </a:t>
            </a:r>
            <a:r>
              <a:rPr lang="en-US" sz="3200" b="1" u="sng" dirty="0">
                <a:solidFill>
                  <a:srgbClr val="002060"/>
                </a:solidFill>
              </a:rPr>
              <a:t>C</a:t>
            </a:r>
            <a:r>
              <a:rPr lang="en-US" sz="3200" dirty="0">
                <a:solidFill>
                  <a:srgbClr val="002060"/>
                </a:solidFill>
              </a:rPr>
              <a:t>ommand </a:t>
            </a:r>
            <a:r>
              <a:rPr lang="en-US" sz="3200" b="1" u="sng" dirty="0">
                <a:solidFill>
                  <a:srgbClr val="002060"/>
                </a:solidFill>
              </a:rPr>
              <a:t>L</a:t>
            </a:r>
            <a:r>
              <a:rPr lang="en-US" sz="3200" dirty="0">
                <a:solidFill>
                  <a:srgbClr val="002060"/>
                </a:solidFill>
              </a:rPr>
              <a:t>ine </a:t>
            </a:r>
            <a:r>
              <a:rPr lang="en-US" sz="3200" b="1" u="sng" dirty="0">
                <a:solidFill>
                  <a:srgbClr val="002060"/>
                </a:solidFill>
              </a:rPr>
              <a:t>I</a:t>
            </a:r>
            <a:r>
              <a:rPr lang="en-US" sz="3200" dirty="0">
                <a:solidFill>
                  <a:srgbClr val="002060"/>
                </a:solidFill>
              </a:rPr>
              <a:t>nterface </a:t>
            </a:r>
          </a:p>
          <a:p>
            <a:pPr lvl="1"/>
            <a:r>
              <a:rPr lang="en-US" sz="3000" dirty="0">
                <a:solidFill>
                  <a:srgbClr val="002060"/>
                </a:solidFill>
              </a:rPr>
              <a:t>https://docs.aws.amazon.com/cli/index.html</a:t>
            </a:r>
            <a:r>
              <a:rPr lang="en-US" sz="3000" dirty="0"/>
              <a:t> </a:t>
            </a:r>
          </a:p>
          <a:p>
            <a:pPr lvl="1"/>
            <a:r>
              <a:rPr lang="en-US" sz="3000" dirty="0"/>
              <a:t>Moving data between EC2 and S3</a:t>
            </a:r>
            <a:endParaRPr lang="en-US" sz="3000" b="1" u="sng" dirty="0"/>
          </a:p>
          <a:p>
            <a:endParaRPr lang="en-US"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Supporting Software</a:t>
            </a:r>
          </a:p>
        </p:txBody>
      </p:sp>
      <p:sp>
        <p:nvSpPr>
          <p:cNvPr id="3" name="TextBox 2">
            <a:extLst>
              <a:ext uri="{FF2B5EF4-FFF2-40B4-BE49-F238E27FC236}">
                <a16:creationId xmlns:a16="http://schemas.microsoft.com/office/drawing/2014/main" id="{285D6D36-FB7C-4995-AECB-199EB8250E9A}"/>
              </a:ext>
            </a:extLst>
          </p:cNvPr>
          <p:cNvSpPr txBox="1"/>
          <p:nvPr/>
        </p:nvSpPr>
        <p:spPr>
          <a:xfrm>
            <a:off x="3905583" y="4531893"/>
            <a:ext cx="184731" cy="461665"/>
          </a:xfrm>
          <a:prstGeom prst="rect">
            <a:avLst/>
          </a:prstGeom>
          <a:noFill/>
        </p:spPr>
        <p:txBody>
          <a:bodyPr wrap="none" rtlCol="0">
            <a:spAutoFit/>
          </a:bodyPr>
          <a:lstStyle/>
          <a:p>
            <a:endParaRPr lang="en-US" sz="2400" b="1" dirty="0"/>
          </a:p>
        </p:txBody>
      </p:sp>
      <p:sp>
        <p:nvSpPr>
          <p:cNvPr id="38" name="TextBox 37">
            <a:extLst>
              <a:ext uri="{FF2B5EF4-FFF2-40B4-BE49-F238E27FC236}">
                <a16:creationId xmlns:a16="http://schemas.microsoft.com/office/drawing/2014/main" id="{A55D896E-DB7C-42AE-87D0-20DBE98CE765}"/>
              </a:ext>
            </a:extLst>
          </p:cNvPr>
          <p:cNvSpPr txBox="1"/>
          <p:nvPr/>
        </p:nvSpPr>
        <p:spPr>
          <a:xfrm>
            <a:off x="3905584" y="3240637"/>
            <a:ext cx="184731" cy="461665"/>
          </a:xfrm>
          <a:prstGeom prst="rect">
            <a:avLst/>
          </a:prstGeom>
          <a:noFill/>
        </p:spPr>
        <p:txBody>
          <a:bodyPr wrap="none" rtlCol="0">
            <a:spAutoFit/>
          </a:bodyPr>
          <a:lstStyle/>
          <a:p>
            <a:endParaRPr lang="en-US" sz="2400" dirty="0"/>
          </a:p>
        </p:txBody>
      </p:sp>
      <p:sp>
        <p:nvSpPr>
          <p:cNvPr id="11" name="Content Placeholder 4">
            <a:extLst>
              <a:ext uri="{FF2B5EF4-FFF2-40B4-BE49-F238E27FC236}">
                <a16:creationId xmlns:a16="http://schemas.microsoft.com/office/drawing/2014/main" id="{F3B90C29-76B4-4D9C-89F9-1423EDAC0471}"/>
              </a:ext>
            </a:extLst>
          </p:cNvPr>
          <p:cNvSpPr txBox="1">
            <a:spLocks/>
          </p:cNvSpPr>
          <p:nvPr/>
        </p:nvSpPr>
        <p:spPr>
          <a:xfrm>
            <a:off x="6096000" y="1303282"/>
            <a:ext cx="5257800" cy="471651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3200" b="1" dirty="0"/>
          </a:p>
        </p:txBody>
      </p:sp>
    </p:spTree>
    <p:extLst>
      <p:ext uri="{BB962C8B-B14F-4D97-AF65-F5344CB8AC3E}">
        <p14:creationId xmlns:p14="http://schemas.microsoft.com/office/powerpoint/2010/main" val="1119382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71449"/>
            <a:ext cx="5257800" cy="4191000"/>
          </a:xfrm>
          <a:ln w="19050">
            <a:solidFill>
              <a:schemeClr val="tx1"/>
            </a:solidFill>
          </a:ln>
        </p:spPr>
        <p:txBody>
          <a:bodyPr>
            <a:normAutofit/>
          </a:bodyPr>
          <a:lstStyle/>
          <a:p>
            <a:pPr marL="0" indent="0">
              <a:buNone/>
            </a:pPr>
            <a:r>
              <a:rPr lang="en-US" sz="2400" b="1" dirty="0"/>
              <a:t>Computational:</a:t>
            </a:r>
          </a:p>
          <a:p>
            <a:pPr>
              <a:buFontTx/>
              <a:buChar char="-"/>
            </a:pPr>
            <a:r>
              <a:rPr lang="en-US" sz="2400" dirty="0"/>
              <a:t>Create, customize, and manage an EC2 instance</a:t>
            </a:r>
          </a:p>
          <a:p>
            <a:pPr>
              <a:buFontTx/>
              <a:buChar char="-"/>
            </a:pPr>
            <a:r>
              <a:rPr lang="en-US" sz="2400" dirty="0"/>
              <a:t>Align sequence reads, generate a consensus sequence, and align genomes</a:t>
            </a:r>
          </a:p>
          <a:p>
            <a:pPr>
              <a:buFontTx/>
              <a:buChar char="-"/>
            </a:pPr>
            <a:r>
              <a:rPr lang="en-US" sz="2400" dirty="0"/>
              <a:t>Upload files from your remote instance to your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2 - Goals</a:t>
            </a:r>
          </a:p>
        </p:txBody>
      </p:sp>
      <p:sp>
        <p:nvSpPr>
          <p:cNvPr id="5" name="Content Placeholder 2">
            <a:extLst>
              <a:ext uri="{FF2B5EF4-FFF2-40B4-BE49-F238E27FC236}">
                <a16:creationId xmlns:a16="http://schemas.microsoft.com/office/drawing/2014/main" id="{4C46F5A3-EDAB-4576-A25B-A30BEE45C61D}"/>
              </a:ext>
            </a:extLst>
          </p:cNvPr>
          <p:cNvSpPr txBox="1">
            <a:spLocks/>
          </p:cNvSpPr>
          <p:nvPr/>
        </p:nvSpPr>
        <p:spPr>
          <a:xfrm>
            <a:off x="6612653" y="1471449"/>
            <a:ext cx="5257800" cy="4191000"/>
          </a:xfrm>
          <a:prstGeom prst="rect">
            <a:avLst/>
          </a:prstGeom>
          <a:ln w="19050">
            <a:solidFill>
              <a:schemeClr val="tx1"/>
            </a:solidFill>
          </a:ln>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Case Study:</a:t>
            </a:r>
          </a:p>
          <a:p>
            <a:pPr marL="0" indent="0">
              <a:buNone/>
            </a:pPr>
            <a:r>
              <a:rPr lang="en-US" sz="2400" dirty="0"/>
              <a:t>- Identify novel mutations in our recently sequenced genome compared to the traditional Wuhan strain.</a:t>
            </a:r>
          </a:p>
        </p:txBody>
      </p:sp>
    </p:spTree>
    <p:extLst>
      <p:ext uri="{BB962C8B-B14F-4D97-AF65-F5344CB8AC3E}">
        <p14:creationId xmlns:p14="http://schemas.microsoft.com/office/powerpoint/2010/main" val="318674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How familiar are you with using a Unix command line (aka: terminal)?</a:t>
            </a:r>
          </a:p>
        </p:txBody>
      </p:sp>
    </p:spTree>
    <p:extLst>
      <p:ext uri="{BB962C8B-B14F-4D97-AF65-F5344CB8AC3E}">
        <p14:creationId xmlns:p14="http://schemas.microsoft.com/office/powerpoint/2010/main" val="394722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EC2 Data Analysis Walkthrough</a:t>
            </a:r>
          </a:p>
        </p:txBody>
      </p:sp>
    </p:spTree>
    <p:extLst>
      <p:ext uri="{BB962C8B-B14F-4D97-AF65-F5344CB8AC3E}">
        <p14:creationId xmlns:p14="http://schemas.microsoft.com/office/powerpoint/2010/main" val="159953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766219"/>
            <a:ext cx="10515600" cy="1653381"/>
          </a:xfrm>
        </p:spPr>
        <p:txBody>
          <a:bodyPr>
            <a:normAutofit fontScale="90000"/>
          </a:bodyPr>
          <a:lstStyle/>
          <a:p>
            <a:r>
              <a:rPr lang="en-US" dirty="0"/>
              <a:t>Objective 2 – Search SRA metadata using Athena</a:t>
            </a:r>
            <a:br>
              <a:rPr lang="en-US" dirty="0"/>
            </a:br>
            <a:endParaRPr lang="en-US" dirty="0"/>
          </a:p>
        </p:txBody>
      </p:sp>
      <p:sp>
        <p:nvSpPr>
          <p:cNvPr id="5" name="Text Placeholder 4">
            <a:extLst>
              <a:ext uri="{FF2B5EF4-FFF2-40B4-BE49-F238E27FC236}">
                <a16:creationId xmlns:a16="http://schemas.microsoft.com/office/drawing/2014/main" id="{8792B60B-70F0-49FE-B1A6-B1CDAE70982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70755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9"/>
            <a:ext cx="10515600" cy="4191000"/>
          </a:xfrm>
        </p:spPr>
        <p:txBody>
          <a:bodyPr>
            <a:noAutofit/>
          </a:bodyPr>
          <a:lstStyle/>
          <a:p>
            <a:pPr marL="0" indent="0">
              <a:buNone/>
            </a:pPr>
            <a:r>
              <a:rPr lang="en-US" dirty="0">
                <a:hlinkClick r:id="rId3"/>
              </a:rPr>
              <a:t>https://www.ncbi.nlm.nih.gov/sra</a:t>
            </a:r>
            <a:r>
              <a:rPr lang="en-US" dirty="0"/>
              <a:t> </a:t>
            </a:r>
          </a:p>
          <a:p>
            <a:r>
              <a:rPr lang="en-US" dirty="0"/>
              <a:t>Collection of user-submitted nucleotide sequencing reads, most of which are publicly available to download</a:t>
            </a:r>
          </a:p>
          <a:p>
            <a:pPr lvl="1"/>
            <a:r>
              <a:rPr lang="en-US" dirty="0"/>
              <a:t>Current size =  &gt;10 petabytes</a:t>
            </a:r>
          </a:p>
          <a:p>
            <a:r>
              <a:rPr lang="en-US" dirty="0"/>
              <a:t>You can search the data online using the URL above, or by using AWS Athena</a:t>
            </a:r>
          </a:p>
          <a:p>
            <a:pPr lvl="1"/>
            <a:endParaRPr lang="en-US"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What is the Sequence Read Archive</a:t>
            </a:r>
          </a:p>
        </p:txBody>
      </p:sp>
      <p:pic>
        <p:nvPicPr>
          <p:cNvPr id="4" name="Picture 3">
            <a:extLst>
              <a:ext uri="{FF2B5EF4-FFF2-40B4-BE49-F238E27FC236}">
                <a16:creationId xmlns:a16="http://schemas.microsoft.com/office/drawing/2014/main" id="{53020E6D-737C-411E-B707-7D08EDB16163}"/>
              </a:ext>
            </a:extLst>
          </p:cNvPr>
          <p:cNvPicPr>
            <a:picLocks noChangeAspect="1"/>
          </p:cNvPicPr>
          <p:nvPr/>
        </p:nvPicPr>
        <p:blipFill>
          <a:blip r:embed="rId4"/>
          <a:stretch>
            <a:fillRect/>
          </a:stretch>
        </p:blipFill>
        <p:spPr>
          <a:xfrm>
            <a:off x="3426372" y="5778340"/>
            <a:ext cx="8765628" cy="1079660"/>
          </a:xfrm>
          <a:prstGeom prst="rect">
            <a:avLst/>
          </a:prstGeom>
        </p:spPr>
      </p:pic>
    </p:spTree>
    <p:extLst>
      <p:ext uri="{BB962C8B-B14F-4D97-AF65-F5344CB8AC3E}">
        <p14:creationId xmlns:p14="http://schemas.microsoft.com/office/powerpoint/2010/main" val="1135863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asily query AWS service logs using Amazon Athena | AWS Big Data Blog">
            <a:extLst>
              <a:ext uri="{FF2B5EF4-FFF2-40B4-BE49-F238E27FC236}">
                <a16:creationId xmlns:a16="http://schemas.microsoft.com/office/drawing/2014/main" id="{397C14AA-7DDF-4510-B3BA-4E4D8F992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834" y="4593818"/>
            <a:ext cx="3216166" cy="22641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9"/>
            <a:ext cx="10515600" cy="4191000"/>
          </a:xfrm>
        </p:spPr>
        <p:txBody>
          <a:bodyPr>
            <a:noAutofit/>
          </a:bodyPr>
          <a:lstStyle/>
          <a:p>
            <a:r>
              <a:rPr lang="en-US" dirty="0"/>
              <a:t>AWS data-table querying platform designed to rapidly query large tables of data using the SQL language</a:t>
            </a:r>
          </a:p>
          <a:p>
            <a:r>
              <a:rPr lang="en-US" dirty="0"/>
              <a:t>NCBI offers </a:t>
            </a:r>
            <a:r>
              <a:rPr lang="en-US" u="sng" dirty="0"/>
              <a:t>all</a:t>
            </a:r>
            <a:r>
              <a:rPr lang="en-US" dirty="0"/>
              <a:t> SRA read metadata as a table we can import into Athena</a:t>
            </a:r>
            <a:endParaRPr lang="en-US" u="sng" dirty="0"/>
          </a:p>
          <a:p>
            <a:pPr lvl="1"/>
            <a:r>
              <a:rPr lang="en-US" dirty="0"/>
              <a:t>We can query the metadata with Athena to pull out only useful sequence data to use in our own research</a:t>
            </a:r>
          </a:p>
          <a:p>
            <a:r>
              <a:rPr lang="en-US" dirty="0"/>
              <a:t>Results can be saved to an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AWS Athena</a:t>
            </a:r>
          </a:p>
        </p:txBody>
      </p:sp>
    </p:spTree>
    <p:extLst>
      <p:ext uri="{BB962C8B-B14F-4D97-AF65-F5344CB8AC3E}">
        <p14:creationId xmlns:p14="http://schemas.microsoft.com/office/powerpoint/2010/main" val="810963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710EF-C40D-4AC9-AEF5-1F0FC5516FDE}"/>
              </a:ext>
            </a:extLst>
          </p:cNvPr>
          <p:cNvGrpSpPr/>
          <p:nvPr/>
        </p:nvGrpSpPr>
        <p:grpSpPr>
          <a:xfrm>
            <a:off x="2591970" y="0"/>
            <a:ext cx="8485933" cy="6768662"/>
            <a:chOff x="2638604" y="0"/>
            <a:chExt cx="7897600" cy="6565832"/>
          </a:xfrm>
        </p:grpSpPr>
        <p:pic>
          <p:nvPicPr>
            <p:cNvPr id="15" name="Picture 2" descr="What is Amazon S3?. An introduction to Amazon S3, with… | by Jovan  Hernandez | Medium">
              <a:extLst>
                <a:ext uri="{FF2B5EF4-FFF2-40B4-BE49-F238E27FC236}">
                  <a16:creationId xmlns:a16="http://schemas.microsoft.com/office/drawing/2014/main" id="{09D5F840-569B-49DF-8931-4DB5E3E0ADA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7551266" y="2247836"/>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asily query AWS service logs using Amazon Athena | AWS Big Data Blog">
              <a:extLst>
                <a:ext uri="{FF2B5EF4-FFF2-40B4-BE49-F238E27FC236}">
                  <a16:creationId xmlns:a16="http://schemas.microsoft.com/office/drawing/2014/main" id="{461F65C3-28C0-4F1A-B8A6-DB56C631C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805" y="2202708"/>
              <a:ext cx="2966572" cy="20884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1B6421D-D7D0-4AAA-A7CD-FC83848337F3}"/>
                </a:ext>
              </a:extLst>
            </p:cNvPr>
            <p:cNvSpPr/>
            <p:nvPr/>
          </p:nvSpPr>
          <p:spPr>
            <a:xfrm>
              <a:off x="4487141" y="0"/>
              <a:ext cx="3565948" cy="830997"/>
            </a:xfrm>
            <a:prstGeom prst="rect">
              <a:avLst/>
            </a:prstGeom>
          </p:spPr>
          <p:txBody>
            <a:bodyPr wrap="square">
              <a:spAutoFit/>
            </a:bodyPr>
            <a:lstStyle/>
            <a:p>
              <a:pPr algn="ctr"/>
              <a:r>
                <a:rPr lang="en-US" sz="2400" b="1" dirty="0">
                  <a:solidFill>
                    <a:schemeClr val="accent5"/>
                  </a:solidFill>
                </a:rPr>
                <a:t>Import results and mine data in table format</a:t>
              </a:r>
            </a:p>
          </p:txBody>
        </p:sp>
        <p:sp>
          <p:nvSpPr>
            <p:cNvPr id="16" name="Arrow: Curved Right 15">
              <a:extLst>
                <a:ext uri="{FF2B5EF4-FFF2-40B4-BE49-F238E27FC236}">
                  <a16:creationId xmlns:a16="http://schemas.microsoft.com/office/drawing/2014/main" id="{DC3FB5F9-E8C0-4D85-A3F9-020474AB9A69}"/>
                </a:ext>
              </a:extLst>
            </p:cNvPr>
            <p:cNvSpPr/>
            <p:nvPr/>
          </p:nvSpPr>
          <p:spPr>
            <a:xfrm rot="5400000">
              <a:off x="5442567" y="-978759"/>
              <a:ext cx="1420611" cy="5179733"/>
            </a:xfrm>
            <a:prstGeom prst="curvedRightArrow">
              <a:avLst>
                <a:gd name="adj1" fmla="val 29038"/>
                <a:gd name="adj2" fmla="val 56675"/>
                <a:gd name="adj3" fmla="val 25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Right 16">
              <a:extLst>
                <a:ext uri="{FF2B5EF4-FFF2-40B4-BE49-F238E27FC236}">
                  <a16:creationId xmlns:a16="http://schemas.microsoft.com/office/drawing/2014/main" id="{AD31921D-EE19-4DDE-8E53-B3378219C507}"/>
                </a:ext>
              </a:extLst>
            </p:cNvPr>
            <p:cNvSpPr/>
            <p:nvPr/>
          </p:nvSpPr>
          <p:spPr>
            <a:xfrm rot="16200000">
              <a:off x="5663352" y="2434663"/>
              <a:ext cx="1420611" cy="5179733"/>
            </a:xfrm>
            <a:prstGeom prst="curvedRightArrow">
              <a:avLst>
                <a:gd name="adj1" fmla="val 29038"/>
                <a:gd name="adj2" fmla="val 56675"/>
                <a:gd name="adj3" fmla="val 25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DA8EE0A2-1EEA-4415-8222-EC58C888FE19}"/>
                </a:ext>
              </a:extLst>
            </p:cNvPr>
            <p:cNvSpPr/>
            <p:nvPr/>
          </p:nvSpPr>
          <p:spPr>
            <a:xfrm>
              <a:off x="4513205" y="5734835"/>
              <a:ext cx="3405272" cy="830997"/>
            </a:xfrm>
            <a:prstGeom prst="rect">
              <a:avLst/>
            </a:prstGeom>
          </p:spPr>
          <p:txBody>
            <a:bodyPr wrap="square">
              <a:spAutoFit/>
            </a:bodyPr>
            <a:lstStyle/>
            <a:p>
              <a:pPr algn="ctr"/>
              <a:r>
                <a:rPr lang="en-US" sz="2400" b="1" dirty="0">
                  <a:solidFill>
                    <a:schemeClr val="accent5"/>
                  </a:solidFill>
                </a:rPr>
                <a:t>Store data mining results and save useful queries</a:t>
              </a:r>
            </a:p>
          </p:txBody>
        </p:sp>
        <p:pic>
          <p:nvPicPr>
            <p:cNvPr id="20" name="Picture 4" descr="SQL-Icon - First For Cloud">
              <a:extLst>
                <a:ext uri="{FF2B5EF4-FFF2-40B4-BE49-F238E27FC236}">
                  <a16:creationId xmlns:a16="http://schemas.microsoft.com/office/drawing/2014/main" id="{BE4021A5-0E8B-453B-9ABB-542464CD2E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8604" y="2489183"/>
              <a:ext cx="924402" cy="12246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4859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sz="quarter" idx="10"/>
          </p:nvPr>
        </p:nvSpPr>
        <p:spPr>
          <a:xfrm>
            <a:off x="838200" y="1690688"/>
            <a:ext cx="10515600" cy="4808220"/>
          </a:xfrm>
        </p:spPr>
        <p:txBody>
          <a:bodyPr>
            <a:normAutofit fontScale="85000" lnSpcReduction="20000"/>
          </a:bodyPr>
          <a:lstStyle/>
          <a:p>
            <a:r>
              <a:rPr lang="en-US" b="1" dirty="0"/>
              <a:t>What is the Cloud</a:t>
            </a:r>
          </a:p>
          <a:p>
            <a:r>
              <a:rPr lang="en-US" b="1" dirty="0"/>
              <a:t>Objective 0</a:t>
            </a:r>
            <a:r>
              <a:rPr lang="en-US" dirty="0"/>
              <a:t> - Logging In &amp; Creating an S3 bucket</a:t>
            </a:r>
          </a:p>
          <a:p>
            <a:r>
              <a:rPr lang="en-US" b="1" dirty="0"/>
              <a:t>Today’s Story</a:t>
            </a:r>
          </a:p>
          <a:p>
            <a:r>
              <a:rPr lang="en-US" b="1" dirty="0"/>
              <a:t>Objective 1</a:t>
            </a:r>
            <a:r>
              <a:rPr lang="en-US" dirty="0"/>
              <a:t> – Consensus Sequences from SRA reads using EC2 instances</a:t>
            </a:r>
          </a:p>
          <a:p>
            <a:r>
              <a:rPr lang="en-US" b="1" dirty="0"/>
              <a:t>Objective 2</a:t>
            </a:r>
            <a:r>
              <a:rPr lang="en-US" dirty="0"/>
              <a:t> – Search SRA metadata using Athena</a:t>
            </a:r>
          </a:p>
          <a:p>
            <a:r>
              <a:rPr lang="en-US" b="1" dirty="0"/>
              <a:t>Objective 3</a:t>
            </a:r>
            <a:r>
              <a:rPr lang="en-US" dirty="0"/>
              <a:t> – Visualize Sequence Alignments using the NCBI Sequence Viewer</a:t>
            </a:r>
          </a:p>
          <a:p>
            <a:r>
              <a:rPr lang="en-US" b="1" dirty="0"/>
              <a:t>Wrap up &amp; Billing</a:t>
            </a:r>
          </a:p>
        </p:txBody>
      </p:sp>
    </p:spTree>
    <p:extLst>
      <p:ext uri="{BB962C8B-B14F-4D97-AF65-F5344CB8AC3E}">
        <p14:creationId xmlns:p14="http://schemas.microsoft.com/office/powerpoint/2010/main" val="230131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8"/>
            <a:ext cx="4648200" cy="4524315"/>
          </a:xfrm>
          <a:ln w="19050">
            <a:solidFill>
              <a:schemeClr val="tx1"/>
            </a:solidFill>
          </a:ln>
        </p:spPr>
        <p:txBody>
          <a:bodyPr numCol="1">
            <a:noAutofit/>
          </a:bodyPr>
          <a:lstStyle/>
          <a:p>
            <a:pPr marL="0" indent="0">
              <a:buNone/>
            </a:pPr>
            <a:r>
              <a:rPr lang="en-US" sz="2400" b="1" dirty="0"/>
              <a:t>Computational</a:t>
            </a:r>
          </a:p>
          <a:p>
            <a:pPr>
              <a:buFontTx/>
              <a:buChar char="-"/>
            </a:pPr>
            <a:r>
              <a:rPr lang="en-US" sz="2400" dirty="0"/>
              <a:t>Use basic SQL commands to query Athena data tables</a:t>
            </a:r>
          </a:p>
          <a:p>
            <a:pPr>
              <a:buFontTx/>
              <a:buChar char="-"/>
            </a:pPr>
            <a:r>
              <a:rPr lang="en-US" sz="2400" dirty="0"/>
              <a:t>Save query results to personal computer and an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2 - Goals</a:t>
            </a:r>
          </a:p>
        </p:txBody>
      </p:sp>
      <p:sp>
        <p:nvSpPr>
          <p:cNvPr id="2" name="Rectangle 1">
            <a:extLst>
              <a:ext uri="{FF2B5EF4-FFF2-40B4-BE49-F238E27FC236}">
                <a16:creationId xmlns:a16="http://schemas.microsoft.com/office/drawing/2014/main" id="{14E698A2-E06C-41DB-A401-7EBD5F84DD85}"/>
              </a:ext>
            </a:extLst>
          </p:cNvPr>
          <p:cNvSpPr/>
          <p:nvPr/>
        </p:nvSpPr>
        <p:spPr>
          <a:xfrm>
            <a:off x="5980386" y="1492468"/>
            <a:ext cx="5444590" cy="4524315"/>
          </a:xfrm>
          <a:prstGeom prst="rect">
            <a:avLst/>
          </a:prstGeom>
          <a:ln w="19050">
            <a:solidFill>
              <a:schemeClr val="tx1"/>
            </a:solidFill>
          </a:ln>
        </p:spPr>
        <p:txBody>
          <a:bodyPr wrap="square">
            <a:spAutoFit/>
          </a:bodyPr>
          <a:lstStyle/>
          <a:p>
            <a:r>
              <a:rPr lang="en-US" sz="2400" b="1" dirty="0">
                <a:latin typeface="Helvetica" panose="020B0604020202020204" pitchFamily="34" charset="0"/>
                <a:cs typeface="Helvetica" panose="020B0604020202020204" pitchFamily="34" charset="0"/>
              </a:rPr>
              <a:t>Case Study</a:t>
            </a:r>
          </a:p>
          <a:p>
            <a:endParaRPr lang="en-US" sz="2400" dirty="0">
              <a:latin typeface="Helvetica" panose="020B0604020202020204" pitchFamily="34" charset="0"/>
              <a:cs typeface="Helvetica" panose="020B0604020202020204" pitchFamily="34" charset="0"/>
            </a:endParaRPr>
          </a:p>
          <a:p>
            <a:pPr marL="342900" indent="-342900">
              <a:buFontTx/>
              <a:buChar char="-"/>
            </a:pPr>
            <a:r>
              <a:rPr lang="en-US" sz="2400" dirty="0">
                <a:latin typeface="Helvetica" panose="020B0604020202020204" pitchFamily="34" charset="0"/>
                <a:cs typeface="Helvetica" panose="020B0604020202020204" pitchFamily="34" charset="0"/>
              </a:rPr>
              <a:t>Find sequence data &amp; metadata associated with our sequence reads</a:t>
            </a: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a:p>
            <a:endParaRPr lang="en-U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8077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Athena Setup </a:t>
            </a:r>
          </a:p>
          <a:p>
            <a:pPr marL="0" indent="0" algn="ctr">
              <a:buNone/>
            </a:pPr>
            <a:r>
              <a:rPr lang="en-US" sz="6600" dirty="0"/>
              <a:t>Walkthrough</a:t>
            </a:r>
          </a:p>
        </p:txBody>
      </p:sp>
    </p:spTree>
    <p:extLst>
      <p:ext uri="{BB962C8B-B14F-4D97-AF65-F5344CB8AC3E}">
        <p14:creationId xmlns:p14="http://schemas.microsoft.com/office/powerpoint/2010/main" val="124034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8C76E78-CACC-4174-B851-D395DAB8A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7790" y="1066800"/>
            <a:ext cx="7629796" cy="3430957"/>
          </a:xfrm>
          <a:prstGeom prst="rect">
            <a:avLst/>
          </a:prstGeom>
          <a:ln>
            <a:solidFill>
              <a:schemeClr val="tx1"/>
            </a:solidFill>
          </a:ln>
        </p:spPr>
      </p:pic>
      <p:sp>
        <p:nvSpPr>
          <p:cNvPr id="7" name="Rectangle 6">
            <a:extLst>
              <a:ext uri="{FF2B5EF4-FFF2-40B4-BE49-F238E27FC236}">
                <a16:creationId xmlns:a16="http://schemas.microsoft.com/office/drawing/2014/main" id="{17DD3FF3-571D-435F-B15F-1D40F02D1842}"/>
              </a:ext>
            </a:extLst>
          </p:cNvPr>
          <p:cNvSpPr/>
          <p:nvPr/>
        </p:nvSpPr>
        <p:spPr>
          <a:xfrm>
            <a:off x="2617789" y="1161393"/>
            <a:ext cx="1870127" cy="42041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799857-1660-47E6-BA17-33AE1B6906E8}"/>
              </a:ext>
            </a:extLst>
          </p:cNvPr>
          <p:cNvSpPr/>
          <p:nvPr/>
        </p:nvSpPr>
        <p:spPr>
          <a:xfrm>
            <a:off x="2617789" y="2104362"/>
            <a:ext cx="1323590" cy="42041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A1C1EB-24A5-476B-8EF6-3CB1BBDADB30}"/>
              </a:ext>
            </a:extLst>
          </p:cNvPr>
          <p:cNvSpPr/>
          <p:nvPr/>
        </p:nvSpPr>
        <p:spPr>
          <a:xfrm>
            <a:off x="2617789" y="3047331"/>
            <a:ext cx="1544307" cy="42041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11B11F-BD59-4279-B29A-348A62763164}"/>
              </a:ext>
            </a:extLst>
          </p:cNvPr>
          <p:cNvSpPr txBox="1"/>
          <p:nvPr/>
        </p:nvSpPr>
        <p:spPr>
          <a:xfrm>
            <a:off x="105103" y="4635060"/>
            <a:ext cx="2785242" cy="1569660"/>
          </a:xfrm>
          <a:prstGeom prst="rect">
            <a:avLst/>
          </a:prstGeom>
          <a:solidFill>
            <a:schemeClr val="accent3"/>
          </a:solidFill>
        </p:spPr>
        <p:txBody>
          <a:bodyPr wrap="square" rtlCol="0">
            <a:spAutoFit/>
          </a:bodyPr>
          <a:lstStyle/>
          <a:p>
            <a:pPr algn="ctr"/>
            <a:r>
              <a:rPr lang="en-US" sz="2400" dirty="0">
                <a:solidFill>
                  <a:schemeClr val="bg1"/>
                </a:solidFill>
              </a:rPr>
              <a:t>Choose the table columns you want to see for each hit from the table</a:t>
            </a:r>
          </a:p>
        </p:txBody>
      </p:sp>
      <p:sp>
        <p:nvSpPr>
          <p:cNvPr id="12" name="TextBox 11">
            <a:extLst>
              <a:ext uri="{FF2B5EF4-FFF2-40B4-BE49-F238E27FC236}">
                <a16:creationId xmlns:a16="http://schemas.microsoft.com/office/drawing/2014/main" id="{3C7FAF38-EC59-444D-930F-9F19D5747388}"/>
              </a:ext>
            </a:extLst>
          </p:cNvPr>
          <p:cNvSpPr txBox="1"/>
          <p:nvPr/>
        </p:nvSpPr>
        <p:spPr>
          <a:xfrm>
            <a:off x="3140115" y="4815202"/>
            <a:ext cx="2785242" cy="1200329"/>
          </a:xfrm>
          <a:prstGeom prst="rect">
            <a:avLst/>
          </a:prstGeom>
          <a:solidFill>
            <a:schemeClr val="accent6"/>
          </a:solidFill>
          <a:ln>
            <a:solidFill>
              <a:schemeClr val="accent6"/>
            </a:solidFill>
          </a:ln>
        </p:spPr>
        <p:txBody>
          <a:bodyPr wrap="square" rtlCol="0">
            <a:spAutoFit/>
          </a:bodyPr>
          <a:lstStyle/>
          <a:p>
            <a:pPr algn="ctr"/>
            <a:r>
              <a:rPr lang="en-US" sz="2400" dirty="0">
                <a:solidFill>
                  <a:schemeClr val="bg1"/>
                </a:solidFill>
              </a:rPr>
              <a:t>Choose which table of data you are querying against</a:t>
            </a:r>
          </a:p>
        </p:txBody>
      </p:sp>
      <p:sp>
        <p:nvSpPr>
          <p:cNvPr id="13" name="TextBox 12">
            <a:extLst>
              <a:ext uri="{FF2B5EF4-FFF2-40B4-BE49-F238E27FC236}">
                <a16:creationId xmlns:a16="http://schemas.microsoft.com/office/drawing/2014/main" id="{88C70B73-103F-4DFD-A2BF-965CC37267A2}"/>
              </a:ext>
            </a:extLst>
          </p:cNvPr>
          <p:cNvSpPr txBox="1"/>
          <p:nvPr/>
        </p:nvSpPr>
        <p:spPr>
          <a:xfrm>
            <a:off x="6220885" y="4815203"/>
            <a:ext cx="2785242" cy="1200329"/>
          </a:xfrm>
          <a:prstGeom prst="rect">
            <a:avLst/>
          </a:prstGeom>
          <a:solidFill>
            <a:schemeClr val="accent5"/>
          </a:solidFill>
          <a:ln>
            <a:solidFill>
              <a:schemeClr val="accent5"/>
            </a:solidFill>
          </a:ln>
        </p:spPr>
        <p:txBody>
          <a:bodyPr wrap="square" rtlCol="0">
            <a:spAutoFit/>
          </a:bodyPr>
          <a:lstStyle/>
          <a:p>
            <a:pPr algn="ctr"/>
            <a:r>
              <a:rPr lang="en-US" sz="2400" dirty="0">
                <a:solidFill>
                  <a:schemeClr val="bg1"/>
                </a:solidFill>
              </a:rPr>
              <a:t>Choose the columns you want to filter the data by</a:t>
            </a:r>
          </a:p>
        </p:txBody>
      </p:sp>
      <p:sp>
        <p:nvSpPr>
          <p:cNvPr id="15" name="Arrow: Right 14">
            <a:extLst>
              <a:ext uri="{FF2B5EF4-FFF2-40B4-BE49-F238E27FC236}">
                <a16:creationId xmlns:a16="http://schemas.microsoft.com/office/drawing/2014/main" id="{FD5E0A3D-4398-4F67-B1AB-6E2B336D23E8}"/>
              </a:ext>
            </a:extLst>
          </p:cNvPr>
          <p:cNvSpPr/>
          <p:nvPr/>
        </p:nvSpPr>
        <p:spPr>
          <a:xfrm rot="9713571">
            <a:off x="4974136" y="962271"/>
            <a:ext cx="890752" cy="39824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FB6903-9C47-485B-9529-99ED0C0F3204}"/>
              </a:ext>
            </a:extLst>
          </p:cNvPr>
          <p:cNvSpPr txBox="1"/>
          <p:nvPr/>
        </p:nvSpPr>
        <p:spPr>
          <a:xfrm>
            <a:off x="5215055" y="1167456"/>
            <a:ext cx="2700053" cy="646331"/>
          </a:xfrm>
          <a:prstGeom prst="rect">
            <a:avLst/>
          </a:prstGeom>
          <a:noFill/>
        </p:spPr>
        <p:txBody>
          <a:bodyPr wrap="square" rtlCol="0">
            <a:spAutoFit/>
          </a:bodyPr>
          <a:lstStyle/>
          <a:p>
            <a:pPr algn="ctr"/>
            <a:r>
              <a:rPr lang="en-US" dirty="0"/>
              <a:t>“Give me all of the columns in the table back”</a:t>
            </a:r>
          </a:p>
        </p:txBody>
      </p:sp>
      <p:sp>
        <p:nvSpPr>
          <p:cNvPr id="17" name="Title 1">
            <a:extLst>
              <a:ext uri="{FF2B5EF4-FFF2-40B4-BE49-F238E27FC236}">
                <a16:creationId xmlns:a16="http://schemas.microsoft.com/office/drawing/2014/main" id="{5CE12DC3-BFE9-4514-AECF-F64556175638}"/>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SQL programming language basics</a:t>
            </a:r>
          </a:p>
        </p:txBody>
      </p:sp>
      <p:sp>
        <p:nvSpPr>
          <p:cNvPr id="18" name="TextBox 17">
            <a:extLst>
              <a:ext uri="{FF2B5EF4-FFF2-40B4-BE49-F238E27FC236}">
                <a16:creationId xmlns:a16="http://schemas.microsoft.com/office/drawing/2014/main" id="{4E825BFC-FF83-453A-AE30-141BC4EA5268}"/>
              </a:ext>
            </a:extLst>
          </p:cNvPr>
          <p:cNvSpPr txBox="1"/>
          <p:nvPr/>
        </p:nvSpPr>
        <p:spPr>
          <a:xfrm>
            <a:off x="9301655" y="4815204"/>
            <a:ext cx="2785242" cy="1200329"/>
          </a:xfrm>
          <a:prstGeom prst="rect">
            <a:avLst/>
          </a:prstGeom>
          <a:solidFill>
            <a:schemeClr val="accent5">
              <a:lumMod val="50000"/>
              <a:lumOff val="50000"/>
            </a:schemeClr>
          </a:solidFill>
          <a:ln>
            <a:solidFill>
              <a:srgbClr val="7030A0"/>
            </a:solidFill>
          </a:ln>
        </p:spPr>
        <p:txBody>
          <a:bodyPr wrap="square" rtlCol="0">
            <a:spAutoFit/>
          </a:bodyPr>
          <a:lstStyle/>
          <a:p>
            <a:pPr algn="ctr"/>
            <a:r>
              <a:rPr lang="en-US" sz="2400" dirty="0">
                <a:solidFill>
                  <a:schemeClr val="bg1"/>
                </a:solidFill>
              </a:rPr>
              <a:t>Restrict the results to a given number of rows</a:t>
            </a:r>
          </a:p>
        </p:txBody>
      </p:sp>
      <p:sp>
        <p:nvSpPr>
          <p:cNvPr id="19" name="Rectangle 18">
            <a:extLst>
              <a:ext uri="{FF2B5EF4-FFF2-40B4-BE49-F238E27FC236}">
                <a16:creationId xmlns:a16="http://schemas.microsoft.com/office/drawing/2014/main" id="{3C1B1918-3799-4386-B14E-03CA1E52D117}"/>
              </a:ext>
            </a:extLst>
          </p:cNvPr>
          <p:cNvSpPr/>
          <p:nvPr/>
        </p:nvSpPr>
        <p:spPr>
          <a:xfrm>
            <a:off x="2617788" y="3969278"/>
            <a:ext cx="1544307" cy="420413"/>
          </a:xfrm>
          <a:prstGeom prst="rect">
            <a:avLst/>
          </a:prstGeom>
          <a:noFill/>
          <a:ln w="38100">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7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5" grpId="0" animBg="1"/>
      <p:bldP spid="16" grpId="0"/>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raphical user interface, text, application, email&#10;&#10;Description automatically generated">
            <a:extLst>
              <a:ext uri="{FF2B5EF4-FFF2-40B4-BE49-F238E27FC236}">
                <a16:creationId xmlns:a16="http://schemas.microsoft.com/office/drawing/2014/main" id="{E6B59076-D7A8-49D5-AE9A-95BB348C9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81" y="275552"/>
            <a:ext cx="4077269" cy="1505160"/>
          </a:xfrm>
          <a:prstGeom prst="rect">
            <a:avLst/>
          </a:prstGeom>
          <a:ln w="38100">
            <a:solidFill>
              <a:schemeClr val="accent6"/>
            </a:solidFill>
          </a:ln>
        </p:spPr>
      </p:pic>
      <p:pic>
        <p:nvPicPr>
          <p:cNvPr id="6" name="Picture 5" descr="Graphical user interface, text, application, email&#10;&#10;Description automatically generated">
            <a:extLst>
              <a:ext uri="{FF2B5EF4-FFF2-40B4-BE49-F238E27FC236}">
                <a16:creationId xmlns:a16="http://schemas.microsoft.com/office/drawing/2014/main" id="{41B865DD-C1A4-4018-B029-09194B08E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08" y="2341889"/>
            <a:ext cx="11788839" cy="2890423"/>
          </a:xfrm>
          <a:prstGeom prst="rect">
            <a:avLst/>
          </a:prstGeom>
        </p:spPr>
      </p:pic>
      <p:pic>
        <p:nvPicPr>
          <p:cNvPr id="3" name="Picture 2">
            <a:extLst>
              <a:ext uri="{FF2B5EF4-FFF2-40B4-BE49-F238E27FC236}">
                <a16:creationId xmlns:a16="http://schemas.microsoft.com/office/drawing/2014/main" id="{D681607D-9481-4AE7-A89F-8BE5CACFC083}"/>
              </a:ext>
            </a:extLst>
          </p:cNvPr>
          <p:cNvPicPr>
            <a:picLocks noChangeAspect="1"/>
          </p:cNvPicPr>
          <p:nvPr/>
        </p:nvPicPr>
        <p:blipFill rotWithShape="1">
          <a:blip r:embed="rId5">
            <a:extLst>
              <a:ext uri="{28A0092B-C50C-407E-A947-70E740481C1C}">
                <a14:useLocalDpi xmlns:a14="http://schemas.microsoft.com/office/drawing/2010/main" val="0"/>
              </a:ext>
            </a:extLst>
          </a:blip>
          <a:srcRect l="1093" t="2964" r="7795" b="24601"/>
          <a:stretch/>
        </p:blipFill>
        <p:spPr>
          <a:xfrm>
            <a:off x="7126014" y="683171"/>
            <a:ext cx="3426372" cy="1229711"/>
          </a:xfrm>
          <a:prstGeom prst="rect">
            <a:avLst/>
          </a:prstGeom>
          <a:ln>
            <a:noFill/>
          </a:ln>
        </p:spPr>
      </p:pic>
      <p:sp>
        <p:nvSpPr>
          <p:cNvPr id="11" name="Rectangle 10">
            <a:extLst>
              <a:ext uri="{FF2B5EF4-FFF2-40B4-BE49-F238E27FC236}">
                <a16:creationId xmlns:a16="http://schemas.microsoft.com/office/drawing/2014/main" id="{4C520FDF-AD4B-420A-90FC-90934AE789DA}"/>
              </a:ext>
            </a:extLst>
          </p:cNvPr>
          <p:cNvSpPr/>
          <p:nvPr/>
        </p:nvSpPr>
        <p:spPr>
          <a:xfrm>
            <a:off x="7077342" y="1042294"/>
            <a:ext cx="3054630" cy="33814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83D952-ECC2-4F37-875F-A128E91D535F}"/>
              </a:ext>
            </a:extLst>
          </p:cNvPr>
          <p:cNvSpPr/>
          <p:nvPr/>
        </p:nvSpPr>
        <p:spPr>
          <a:xfrm>
            <a:off x="7077342" y="1507300"/>
            <a:ext cx="3475044" cy="33122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EC582D-7B86-4E54-A585-56A9EDBF19E8}"/>
              </a:ext>
            </a:extLst>
          </p:cNvPr>
          <p:cNvSpPr/>
          <p:nvPr/>
        </p:nvSpPr>
        <p:spPr>
          <a:xfrm>
            <a:off x="7077342" y="630991"/>
            <a:ext cx="1225830" cy="28444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0D3E598A-E903-48C6-A9DC-03A080438482}"/>
              </a:ext>
            </a:extLst>
          </p:cNvPr>
          <p:cNvSpPr/>
          <p:nvPr/>
        </p:nvSpPr>
        <p:spPr>
          <a:xfrm rot="5400000">
            <a:off x="5776177" y="-3806467"/>
            <a:ext cx="562304" cy="1178883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96EC8182-77C3-4B9A-8FD4-205CA43423A8}"/>
              </a:ext>
            </a:extLst>
          </p:cNvPr>
          <p:cNvCxnSpPr>
            <a:cxnSpLocks/>
            <a:stCxn id="15" idx="1"/>
            <a:endCxn id="13" idx="1"/>
          </p:cNvCxnSpPr>
          <p:nvPr/>
        </p:nvCxnSpPr>
        <p:spPr>
          <a:xfrm rot="5400000" flipH="1" flipV="1">
            <a:off x="6050541" y="780000"/>
            <a:ext cx="1033589" cy="1020013"/>
          </a:xfrm>
          <a:prstGeom prst="bentConnector4">
            <a:avLst>
              <a:gd name="adj1" fmla="val 22117"/>
              <a:gd name="adj2" fmla="val 63782"/>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8E7C95D-094B-458E-A58B-8ECC9B1D3768}"/>
              </a:ext>
            </a:extLst>
          </p:cNvPr>
          <p:cNvSpPr/>
          <p:nvPr/>
        </p:nvSpPr>
        <p:spPr>
          <a:xfrm>
            <a:off x="1213264" y="2364911"/>
            <a:ext cx="793967" cy="287002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707BD6-841A-48E2-9B6D-0B4C0E683151}"/>
              </a:ext>
            </a:extLst>
          </p:cNvPr>
          <p:cNvSpPr/>
          <p:nvPr/>
        </p:nvSpPr>
        <p:spPr>
          <a:xfrm>
            <a:off x="9490841" y="1507299"/>
            <a:ext cx="1061545" cy="323960"/>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E7E949-E8D9-4037-A635-972C8FDF11B4}"/>
              </a:ext>
            </a:extLst>
          </p:cNvPr>
          <p:cNvCxnSpPr>
            <a:cxnSpLocks/>
            <a:stCxn id="11" idx="1"/>
          </p:cNvCxnSpPr>
          <p:nvPr/>
        </p:nvCxnSpPr>
        <p:spPr>
          <a:xfrm flipH="1" flipV="1">
            <a:off x="5107086" y="1050100"/>
            <a:ext cx="1970256" cy="1612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858FBC3-1615-46D7-ACF7-C6587EE1382C}"/>
              </a:ext>
            </a:extLst>
          </p:cNvPr>
          <p:cNvCxnSpPr>
            <a:cxnSpLocks/>
            <a:stCxn id="21" idx="0"/>
            <a:endCxn id="12" idx="2"/>
          </p:cNvCxnSpPr>
          <p:nvPr/>
        </p:nvCxnSpPr>
        <p:spPr>
          <a:xfrm rot="5400000" flipH="1" flipV="1">
            <a:off x="4949364" y="-1500589"/>
            <a:ext cx="526384" cy="7204616"/>
          </a:xfrm>
          <a:prstGeom prst="bentConnector3">
            <a:avLst>
              <a:gd name="adj1" fmla="val 28286"/>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1D10C24-1112-4F73-B1C6-90CA824BA755}"/>
              </a:ext>
            </a:extLst>
          </p:cNvPr>
          <p:cNvSpPr/>
          <p:nvPr/>
        </p:nvSpPr>
        <p:spPr>
          <a:xfrm>
            <a:off x="153382" y="2615673"/>
            <a:ext cx="11788838" cy="236723"/>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DFD0A17-FD45-421F-8C95-1653B2F082C5}"/>
              </a:ext>
            </a:extLst>
          </p:cNvPr>
          <p:cNvSpPr/>
          <p:nvPr/>
        </p:nvSpPr>
        <p:spPr>
          <a:xfrm>
            <a:off x="153383" y="3135935"/>
            <a:ext cx="11788838" cy="499242"/>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97EC56-0A4C-4386-92E8-44B45619EC01}"/>
              </a:ext>
            </a:extLst>
          </p:cNvPr>
          <p:cNvSpPr/>
          <p:nvPr/>
        </p:nvSpPr>
        <p:spPr>
          <a:xfrm>
            <a:off x="158306" y="3918716"/>
            <a:ext cx="11788838" cy="499242"/>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3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1" grpId="0" animBg="1"/>
      <p:bldP spid="2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Athena Queries Walkthrough</a:t>
            </a:r>
          </a:p>
        </p:txBody>
      </p:sp>
    </p:spTree>
    <p:extLst>
      <p:ext uri="{BB962C8B-B14F-4D97-AF65-F5344CB8AC3E}">
        <p14:creationId xmlns:p14="http://schemas.microsoft.com/office/powerpoint/2010/main" val="1349098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556012"/>
            <a:ext cx="10515600" cy="1119981"/>
          </a:xfrm>
        </p:spPr>
        <p:txBody>
          <a:bodyPr>
            <a:normAutofit fontScale="90000"/>
          </a:bodyPr>
          <a:lstStyle/>
          <a:p>
            <a:r>
              <a:rPr lang="en-US" dirty="0"/>
              <a:t>Objective 3 – Visualize Sequence Alignments using the NCBI Sequence Viewer</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type="body" sz="quarter" idx="10"/>
          </p:nvPr>
        </p:nvSpPr>
        <p:spPr>
          <a:xfrm>
            <a:off x="838200" y="3675993"/>
            <a:ext cx="10515600" cy="1119980"/>
          </a:xfrm>
        </p:spPr>
        <p:txBody>
          <a:bodyPr>
            <a:noAutofit/>
          </a:bodyPr>
          <a:lstStyle/>
          <a:p>
            <a:endParaRPr lang="en-US" dirty="0"/>
          </a:p>
        </p:txBody>
      </p:sp>
    </p:spTree>
    <p:extLst>
      <p:ext uri="{BB962C8B-B14F-4D97-AF65-F5344CB8AC3E}">
        <p14:creationId xmlns:p14="http://schemas.microsoft.com/office/powerpoint/2010/main" val="1501497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 Using the sequences</a:t>
            </a:r>
          </a:p>
        </p:txBody>
      </p:sp>
      <p:pic>
        <p:nvPicPr>
          <p:cNvPr id="8" name="Picture 7">
            <a:extLst>
              <a:ext uri="{FF2B5EF4-FFF2-40B4-BE49-F238E27FC236}">
                <a16:creationId xmlns:a16="http://schemas.microsoft.com/office/drawing/2014/main" id="{50A0EF68-A3BC-4DB8-BD76-0531094593D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245" t="12051" r="7552" b="71648"/>
          <a:stretch/>
        </p:blipFill>
        <p:spPr>
          <a:xfrm>
            <a:off x="1057950" y="1744737"/>
            <a:ext cx="5636104" cy="415380"/>
          </a:xfrm>
          <a:prstGeom prst="rect">
            <a:avLst/>
          </a:prstGeom>
        </p:spPr>
      </p:pic>
      <p:sp>
        <p:nvSpPr>
          <p:cNvPr id="10" name="Rectangle 9">
            <a:extLst>
              <a:ext uri="{FF2B5EF4-FFF2-40B4-BE49-F238E27FC236}">
                <a16:creationId xmlns:a16="http://schemas.microsoft.com/office/drawing/2014/main" id="{593D8EE7-BDC4-4D93-AEAF-B04E6D32C301}"/>
              </a:ext>
            </a:extLst>
          </p:cNvPr>
          <p:cNvSpPr/>
          <p:nvPr/>
        </p:nvSpPr>
        <p:spPr>
          <a:xfrm>
            <a:off x="1111526" y="1821899"/>
            <a:ext cx="5452442" cy="142016"/>
          </a:xfrm>
          <a:prstGeom prst="rect">
            <a:avLst/>
          </a:prstGeom>
          <a:solidFill>
            <a:srgbClr val="7030A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0F1B29-D4B0-4E60-A61A-B6462E276717}"/>
              </a:ext>
            </a:extLst>
          </p:cNvPr>
          <p:cNvSpPr/>
          <p:nvPr/>
        </p:nvSpPr>
        <p:spPr>
          <a:xfrm>
            <a:off x="1111526" y="1995625"/>
            <a:ext cx="5452442" cy="142016"/>
          </a:xfrm>
          <a:prstGeom prst="rect">
            <a:avLst/>
          </a:prstGeom>
          <a:solidFill>
            <a:schemeClr val="accent6">
              <a:alpha val="4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973AE59-6EC5-4234-9177-F4FAF4B3F4F4}"/>
              </a:ext>
            </a:extLst>
          </p:cNvPr>
          <p:cNvSpPr txBox="1"/>
          <p:nvPr/>
        </p:nvSpPr>
        <p:spPr>
          <a:xfrm>
            <a:off x="2199" y="1730734"/>
            <a:ext cx="1158785" cy="307777"/>
          </a:xfrm>
          <a:prstGeom prst="rect">
            <a:avLst/>
          </a:prstGeom>
          <a:noFill/>
        </p:spPr>
        <p:txBody>
          <a:bodyPr wrap="square" rtlCol="0">
            <a:spAutoFit/>
          </a:bodyPr>
          <a:lstStyle/>
          <a:p>
            <a:pPr algn="r"/>
            <a:r>
              <a:rPr lang="en-US" sz="1400" dirty="0"/>
              <a:t>Reference</a:t>
            </a:r>
          </a:p>
        </p:txBody>
      </p:sp>
      <p:sp>
        <p:nvSpPr>
          <p:cNvPr id="20" name="TextBox 19">
            <a:extLst>
              <a:ext uri="{FF2B5EF4-FFF2-40B4-BE49-F238E27FC236}">
                <a16:creationId xmlns:a16="http://schemas.microsoft.com/office/drawing/2014/main" id="{C2671CDA-EECA-4B79-A741-D2092C8AA9EC}"/>
              </a:ext>
            </a:extLst>
          </p:cNvPr>
          <p:cNvSpPr txBox="1"/>
          <p:nvPr/>
        </p:nvSpPr>
        <p:spPr>
          <a:xfrm>
            <a:off x="-73124" y="1926794"/>
            <a:ext cx="1231911" cy="307777"/>
          </a:xfrm>
          <a:prstGeom prst="rect">
            <a:avLst/>
          </a:prstGeom>
          <a:noFill/>
        </p:spPr>
        <p:txBody>
          <a:bodyPr wrap="square" rtlCol="0">
            <a:spAutoFit/>
          </a:bodyPr>
          <a:lstStyle/>
          <a:p>
            <a:pPr algn="r"/>
            <a:r>
              <a:rPr lang="en-US" sz="1400" dirty="0"/>
              <a:t>Our Sequence</a:t>
            </a:r>
          </a:p>
        </p:txBody>
      </p:sp>
      <p:sp>
        <p:nvSpPr>
          <p:cNvPr id="23" name="Rectangle 22">
            <a:extLst>
              <a:ext uri="{FF2B5EF4-FFF2-40B4-BE49-F238E27FC236}">
                <a16:creationId xmlns:a16="http://schemas.microsoft.com/office/drawing/2014/main" id="{05CDE2D3-C5C2-42E4-8189-9908F5BB8972}"/>
              </a:ext>
            </a:extLst>
          </p:cNvPr>
          <p:cNvSpPr/>
          <p:nvPr/>
        </p:nvSpPr>
        <p:spPr>
          <a:xfrm>
            <a:off x="1376946" y="1789126"/>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69E891-787F-4A11-8176-D9F0770F93D9}"/>
              </a:ext>
            </a:extLst>
          </p:cNvPr>
          <p:cNvSpPr/>
          <p:nvPr/>
        </p:nvSpPr>
        <p:spPr>
          <a:xfrm>
            <a:off x="2383600" y="1789125"/>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A074FC-B9CC-47F2-9C47-62D738A99319}"/>
              </a:ext>
            </a:extLst>
          </p:cNvPr>
          <p:cNvSpPr/>
          <p:nvPr/>
        </p:nvSpPr>
        <p:spPr>
          <a:xfrm>
            <a:off x="3752780" y="1789125"/>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3F7726-674C-499A-AB16-676C4B609BD8}"/>
              </a:ext>
            </a:extLst>
          </p:cNvPr>
          <p:cNvSpPr/>
          <p:nvPr/>
        </p:nvSpPr>
        <p:spPr>
          <a:xfrm>
            <a:off x="4393672" y="1792362"/>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D02F7AD-87A7-42B3-9936-DD2010C1546C}"/>
              </a:ext>
            </a:extLst>
          </p:cNvPr>
          <p:cNvSpPr/>
          <p:nvPr/>
        </p:nvSpPr>
        <p:spPr>
          <a:xfrm>
            <a:off x="4846829" y="1792362"/>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3A0BAE-F20B-47C7-B290-6D3C6D10D4E7}"/>
              </a:ext>
            </a:extLst>
          </p:cNvPr>
          <p:cNvSpPr/>
          <p:nvPr/>
        </p:nvSpPr>
        <p:spPr>
          <a:xfrm>
            <a:off x="5121959" y="1789124"/>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434250E-A978-4CF7-9B5A-DCAA6C4EABE6}"/>
              </a:ext>
            </a:extLst>
          </p:cNvPr>
          <p:cNvSpPr/>
          <p:nvPr/>
        </p:nvSpPr>
        <p:spPr>
          <a:xfrm>
            <a:off x="6125377" y="1789123"/>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D89CCB-E953-4406-AE48-DE02EAF3CC51}"/>
              </a:ext>
            </a:extLst>
          </p:cNvPr>
          <p:cNvSpPr/>
          <p:nvPr/>
        </p:nvSpPr>
        <p:spPr>
          <a:xfrm>
            <a:off x="6303403" y="1789123"/>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685744E-8F07-450C-ADD9-918C35FB1030}"/>
              </a:ext>
            </a:extLst>
          </p:cNvPr>
          <p:cNvSpPr txBox="1"/>
          <p:nvPr/>
        </p:nvSpPr>
        <p:spPr>
          <a:xfrm>
            <a:off x="2694336" y="1303602"/>
            <a:ext cx="2900201" cy="470655"/>
          </a:xfrm>
          <a:prstGeom prst="rect">
            <a:avLst/>
          </a:prstGeom>
          <a:noFill/>
        </p:spPr>
        <p:txBody>
          <a:bodyPr wrap="square" rtlCol="0">
            <a:spAutoFit/>
          </a:bodyPr>
          <a:lstStyle/>
          <a:p>
            <a:r>
              <a:rPr lang="en-US" sz="2400" b="1" dirty="0">
                <a:solidFill>
                  <a:schemeClr val="accent5"/>
                </a:solidFill>
              </a:rPr>
              <a:t>Align Sequences</a:t>
            </a:r>
          </a:p>
        </p:txBody>
      </p:sp>
      <p:sp>
        <p:nvSpPr>
          <p:cNvPr id="36" name="Arrow: Bent 35">
            <a:extLst>
              <a:ext uri="{FF2B5EF4-FFF2-40B4-BE49-F238E27FC236}">
                <a16:creationId xmlns:a16="http://schemas.microsoft.com/office/drawing/2014/main" id="{E56D895C-1AB5-4F6D-AA3E-553FEB37E4AB}"/>
              </a:ext>
            </a:extLst>
          </p:cNvPr>
          <p:cNvSpPr/>
          <p:nvPr/>
        </p:nvSpPr>
        <p:spPr>
          <a:xfrm rot="5400000">
            <a:off x="8458049" y="212222"/>
            <a:ext cx="994187" cy="4497769"/>
          </a:xfrm>
          <a:prstGeom prst="bentArrow">
            <a:avLst>
              <a:gd name="adj1" fmla="val 29940"/>
              <a:gd name="adj2" fmla="val 25000"/>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2" descr="What is Amazon S3?. An introduction to Amazon S3, with… | by Jovan  Hernandez | Medium">
            <a:extLst>
              <a:ext uri="{FF2B5EF4-FFF2-40B4-BE49-F238E27FC236}">
                <a16:creationId xmlns:a16="http://schemas.microsoft.com/office/drawing/2014/main" id="{8A55DC3D-3051-4D33-944F-2BFA9014F953}"/>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9327258" y="2648969"/>
            <a:ext cx="2910534" cy="1955025"/>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Bent 41">
            <a:extLst>
              <a:ext uri="{FF2B5EF4-FFF2-40B4-BE49-F238E27FC236}">
                <a16:creationId xmlns:a16="http://schemas.microsoft.com/office/drawing/2014/main" id="{019C83AF-87E1-461D-A66C-2FC774167887}"/>
              </a:ext>
            </a:extLst>
          </p:cNvPr>
          <p:cNvSpPr/>
          <p:nvPr/>
        </p:nvSpPr>
        <p:spPr>
          <a:xfrm rot="10800000">
            <a:off x="5492352" y="4442047"/>
            <a:ext cx="5636103" cy="1292872"/>
          </a:xfrm>
          <a:prstGeom prst="bentArrow">
            <a:avLst>
              <a:gd name="adj1" fmla="val 23436"/>
              <a:gd name="adj2" fmla="val 23781"/>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3" name="Picture 42" descr="Understanding EC2 | by AWS and More | Medium">
            <a:extLst>
              <a:ext uri="{FF2B5EF4-FFF2-40B4-BE49-F238E27FC236}">
                <a16:creationId xmlns:a16="http://schemas.microsoft.com/office/drawing/2014/main" id="{441AC7B5-92B2-4F42-9B5B-33B3EA23D67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394184" y="2178954"/>
            <a:ext cx="2291136" cy="115616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Graphical user interface, application&#10;&#10;Description automatically generated">
            <a:extLst>
              <a:ext uri="{FF2B5EF4-FFF2-40B4-BE49-F238E27FC236}">
                <a16:creationId xmlns:a16="http://schemas.microsoft.com/office/drawing/2014/main" id="{FAE84F5D-844B-4A0B-B450-3809D25CA4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7258" y="4335166"/>
            <a:ext cx="3431041" cy="1863879"/>
          </a:xfrm>
          <a:prstGeom prst="rect">
            <a:avLst/>
          </a:prstGeom>
        </p:spPr>
      </p:pic>
      <p:sp>
        <p:nvSpPr>
          <p:cNvPr id="50" name="TextBox 49">
            <a:extLst>
              <a:ext uri="{FF2B5EF4-FFF2-40B4-BE49-F238E27FC236}">
                <a16:creationId xmlns:a16="http://schemas.microsoft.com/office/drawing/2014/main" id="{30592932-D219-46B5-893B-16A7EDA8519C}"/>
              </a:ext>
            </a:extLst>
          </p:cNvPr>
          <p:cNvSpPr txBox="1"/>
          <p:nvPr/>
        </p:nvSpPr>
        <p:spPr>
          <a:xfrm>
            <a:off x="2351230" y="3864511"/>
            <a:ext cx="2900201" cy="470655"/>
          </a:xfrm>
          <a:prstGeom prst="rect">
            <a:avLst/>
          </a:prstGeom>
          <a:noFill/>
        </p:spPr>
        <p:txBody>
          <a:bodyPr wrap="square" rtlCol="0">
            <a:spAutoFit/>
          </a:bodyPr>
          <a:lstStyle/>
          <a:p>
            <a:r>
              <a:rPr lang="en-US" sz="2400" b="1" dirty="0">
                <a:solidFill>
                  <a:schemeClr val="accent5"/>
                </a:solidFill>
              </a:rPr>
              <a:t>Visualize Alignment</a:t>
            </a:r>
          </a:p>
        </p:txBody>
      </p:sp>
      <p:sp>
        <p:nvSpPr>
          <p:cNvPr id="51" name="TextBox 50">
            <a:extLst>
              <a:ext uri="{FF2B5EF4-FFF2-40B4-BE49-F238E27FC236}">
                <a16:creationId xmlns:a16="http://schemas.microsoft.com/office/drawing/2014/main" id="{C2311EF9-A983-4962-833D-1EB045E86E5D}"/>
              </a:ext>
            </a:extLst>
          </p:cNvPr>
          <p:cNvSpPr txBox="1"/>
          <p:nvPr/>
        </p:nvSpPr>
        <p:spPr>
          <a:xfrm>
            <a:off x="525781" y="4666940"/>
            <a:ext cx="1534338" cy="1200329"/>
          </a:xfrm>
          <a:prstGeom prst="rect">
            <a:avLst/>
          </a:prstGeom>
          <a:noFill/>
        </p:spPr>
        <p:txBody>
          <a:bodyPr wrap="square" rtlCol="0">
            <a:spAutoFit/>
          </a:bodyPr>
          <a:lstStyle/>
          <a:p>
            <a:pPr algn="ctr"/>
            <a:r>
              <a:rPr lang="en-US" sz="2400" b="1" dirty="0">
                <a:solidFill>
                  <a:schemeClr val="accent1"/>
                </a:solidFill>
              </a:rPr>
              <a:t>NCBI Sequence Viewer</a:t>
            </a:r>
          </a:p>
        </p:txBody>
      </p:sp>
      <p:sp>
        <p:nvSpPr>
          <p:cNvPr id="33" name="Half Frame 32">
            <a:extLst>
              <a:ext uri="{FF2B5EF4-FFF2-40B4-BE49-F238E27FC236}">
                <a16:creationId xmlns:a16="http://schemas.microsoft.com/office/drawing/2014/main" id="{F31B35AF-D1E4-4B60-A8C3-8788A09EE085}"/>
              </a:ext>
            </a:extLst>
          </p:cNvPr>
          <p:cNvSpPr/>
          <p:nvPr/>
        </p:nvSpPr>
        <p:spPr>
          <a:xfrm rot="12613381">
            <a:off x="5535730" y="636667"/>
            <a:ext cx="623360" cy="1304862"/>
          </a:xfrm>
          <a:prstGeom prst="halfFrame">
            <a:avLst>
              <a:gd name="adj1" fmla="val 23471"/>
              <a:gd name="adj2" fmla="val 261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5691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pPr marL="0" indent="0">
              <a:buNone/>
            </a:pPr>
            <a:r>
              <a:rPr lang="en-US" sz="2400" dirty="0"/>
              <a:t>Sequence Viewer is a web tool which supports the visualization of genetic data mapped against any genetic sequence.</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NCBI Sequence Viewer - 1</a:t>
            </a:r>
          </a:p>
        </p:txBody>
      </p:sp>
      <p:sp>
        <p:nvSpPr>
          <p:cNvPr id="2" name="TextBox 1">
            <a:extLst>
              <a:ext uri="{FF2B5EF4-FFF2-40B4-BE49-F238E27FC236}">
                <a16:creationId xmlns:a16="http://schemas.microsoft.com/office/drawing/2014/main" id="{4677C4D6-6A5E-4988-AF7C-DCB30385420C}"/>
              </a:ext>
            </a:extLst>
          </p:cNvPr>
          <p:cNvSpPr txBox="1"/>
          <p:nvPr/>
        </p:nvSpPr>
        <p:spPr>
          <a:xfrm>
            <a:off x="6446520" y="6488668"/>
            <a:ext cx="5745480" cy="369332"/>
          </a:xfrm>
          <a:prstGeom prst="rect">
            <a:avLst/>
          </a:prstGeom>
          <a:noFill/>
        </p:spPr>
        <p:txBody>
          <a:bodyPr wrap="square" rtlCol="0">
            <a:spAutoFit/>
          </a:bodyPr>
          <a:lstStyle/>
          <a:p>
            <a:r>
              <a:rPr lang="en-US" dirty="0"/>
              <a:t>Website - </a:t>
            </a:r>
            <a:r>
              <a:rPr lang="en-US" dirty="0">
                <a:hlinkClick r:id="rId3"/>
              </a:rPr>
              <a:t>https://www.ncbi.nlm.nih.gov/projects/sviewer/</a:t>
            </a:r>
            <a:r>
              <a:rPr lang="en-US" dirty="0"/>
              <a:t> </a:t>
            </a:r>
          </a:p>
        </p:txBody>
      </p:sp>
      <p:pic>
        <p:nvPicPr>
          <p:cNvPr id="7" name="Picture 6" descr="Graphical user interface, application, table, Excel&#10;&#10;Description automatically generated">
            <a:extLst>
              <a:ext uri="{FF2B5EF4-FFF2-40B4-BE49-F238E27FC236}">
                <a16:creationId xmlns:a16="http://schemas.microsoft.com/office/drawing/2014/main" id="{9C68CE42-9D09-4718-9F95-0383ED7A7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628687"/>
            <a:ext cx="10256520" cy="3456933"/>
          </a:xfrm>
          <a:prstGeom prst="rect">
            <a:avLst/>
          </a:prstGeom>
        </p:spPr>
      </p:pic>
    </p:spTree>
    <p:extLst>
      <p:ext uri="{BB962C8B-B14F-4D97-AF65-F5344CB8AC3E}">
        <p14:creationId xmlns:p14="http://schemas.microsoft.com/office/powerpoint/2010/main" val="259828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pPr marL="0" indent="0">
              <a:buNone/>
            </a:pPr>
            <a:r>
              <a:rPr lang="en-US" sz="2400" dirty="0"/>
              <a:t>Data is visualized in “Tracks”</a:t>
            </a:r>
          </a:p>
          <a:p>
            <a:pPr lvl="1"/>
            <a:r>
              <a:rPr lang="en-US" sz="2200" dirty="0"/>
              <a:t>Can include sequence annotations, coverage graphs, GWAS data, alignment data, and more!</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NCBI Sequence Viewer - 2</a:t>
            </a:r>
          </a:p>
        </p:txBody>
      </p:sp>
      <p:pic>
        <p:nvPicPr>
          <p:cNvPr id="7" name="Picture 6" descr="Graphical user interface, application, table, Excel&#10;&#10;Description automatically generated">
            <a:extLst>
              <a:ext uri="{FF2B5EF4-FFF2-40B4-BE49-F238E27FC236}">
                <a16:creationId xmlns:a16="http://schemas.microsoft.com/office/drawing/2014/main" id="{9C68CE42-9D09-4718-9F95-0383ED7A7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28687"/>
            <a:ext cx="10256520" cy="3456933"/>
          </a:xfrm>
          <a:prstGeom prst="rect">
            <a:avLst/>
          </a:prstGeom>
        </p:spPr>
      </p:pic>
      <p:sp>
        <p:nvSpPr>
          <p:cNvPr id="8" name="TextBox 7">
            <a:extLst>
              <a:ext uri="{FF2B5EF4-FFF2-40B4-BE49-F238E27FC236}">
                <a16:creationId xmlns:a16="http://schemas.microsoft.com/office/drawing/2014/main" id="{1E55B791-A57D-442D-8830-8C1EA5D13B5C}"/>
              </a:ext>
            </a:extLst>
          </p:cNvPr>
          <p:cNvSpPr txBox="1"/>
          <p:nvPr/>
        </p:nvSpPr>
        <p:spPr>
          <a:xfrm>
            <a:off x="6446520" y="6488668"/>
            <a:ext cx="5745480" cy="369332"/>
          </a:xfrm>
          <a:prstGeom prst="rect">
            <a:avLst/>
          </a:prstGeom>
          <a:noFill/>
        </p:spPr>
        <p:txBody>
          <a:bodyPr wrap="square" rtlCol="0">
            <a:spAutoFit/>
          </a:bodyPr>
          <a:lstStyle/>
          <a:p>
            <a:r>
              <a:rPr lang="en-US" dirty="0"/>
              <a:t>Website - </a:t>
            </a:r>
            <a:r>
              <a:rPr lang="en-US" dirty="0">
                <a:hlinkClick r:id="rId4"/>
              </a:rPr>
              <a:t>https://www.ncbi.nlm.nih.gov/projects/sviewer/</a:t>
            </a:r>
            <a:r>
              <a:rPr lang="en-US" dirty="0"/>
              <a:t> </a:t>
            </a:r>
          </a:p>
        </p:txBody>
      </p:sp>
    </p:spTree>
    <p:extLst>
      <p:ext uri="{BB962C8B-B14F-4D97-AF65-F5344CB8AC3E}">
        <p14:creationId xmlns:p14="http://schemas.microsoft.com/office/powerpoint/2010/main" val="20624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536750" y="1471449"/>
            <a:ext cx="5257800" cy="4191000"/>
          </a:xfrm>
          <a:ln w="19050">
            <a:solidFill>
              <a:schemeClr val="tx1"/>
            </a:solidFill>
          </a:ln>
        </p:spPr>
        <p:txBody>
          <a:bodyPr>
            <a:normAutofit/>
          </a:bodyPr>
          <a:lstStyle/>
          <a:p>
            <a:pPr marL="0" indent="0">
              <a:buNone/>
            </a:pPr>
            <a:r>
              <a:rPr lang="en-US" sz="2400" b="1" dirty="0"/>
              <a:t>Computational:</a:t>
            </a:r>
          </a:p>
          <a:p>
            <a:pPr>
              <a:buFontTx/>
              <a:buChar char="-"/>
            </a:pPr>
            <a:r>
              <a:rPr lang="en-US" sz="2400" dirty="0"/>
              <a:t>Access and navigate Sequence Viewer</a:t>
            </a:r>
          </a:p>
          <a:p>
            <a:pPr>
              <a:buFontTx/>
              <a:buChar char="-"/>
            </a:pPr>
            <a:r>
              <a:rPr lang="en-US" sz="2400" dirty="0"/>
              <a:t>Upload custom data track to SV</a:t>
            </a:r>
          </a:p>
          <a:p>
            <a:pPr>
              <a:buFontTx/>
              <a:buChar char="-"/>
            </a:pPr>
            <a:r>
              <a:rPr lang="en-US" sz="2400" dirty="0"/>
              <a:t>Parse biological meaning from alignment results</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3 - Goals</a:t>
            </a:r>
          </a:p>
        </p:txBody>
      </p:sp>
      <p:sp>
        <p:nvSpPr>
          <p:cNvPr id="5" name="Content Placeholder 2">
            <a:extLst>
              <a:ext uri="{FF2B5EF4-FFF2-40B4-BE49-F238E27FC236}">
                <a16:creationId xmlns:a16="http://schemas.microsoft.com/office/drawing/2014/main" id="{4C46F5A3-EDAB-4576-A25B-A30BEE45C61D}"/>
              </a:ext>
            </a:extLst>
          </p:cNvPr>
          <p:cNvSpPr txBox="1">
            <a:spLocks/>
          </p:cNvSpPr>
          <p:nvPr/>
        </p:nvSpPr>
        <p:spPr>
          <a:xfrm>
            <a:off x="6632750" y="1471449"/>
            <a:ext cx="5257800" cy="4191000"/>
          </a:xfrm>
          <a:prstGeom prst="rect">
            <a:avLst/>
          </a:prstGeom>
          <a:ln w="19050">
            <a:solidFill>
              <a:schemeClr val="tx1"/>
            </a:solidFill>
          </a:ln>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Case Study:</a:t>
            </a:r>
          </a:p>
          <a:p>
            <a:pPr>
              <a:buFontTx/>
              <a:buChar char="-"/>
            </a:pPr>
            <a:r>
              <a:rPr lang="en-US" sz="2400" dirty="0"/>
              <a:t>Identify variations between the “Wuhan” strain and our own sequence</a:t>
            </a:r>
          </a:p>
          <a:p>
            <a:pPr>
              <a:buFontTx/>
              <a:buChar char="-"/>
            </a:pPr>
            <a:r>
              <a:rPr lang="en-US" sz="2400" dirty="0"/>
              <a:t>Compare identified variations to known variations to identify potential pathogenic benefits</a:t>
            </a:r>
          </a:p>
        </p:txBody>
      </p:sp>
    </p:spTree>
    <p:extLst>
      <p:ext uri="{BB962C8B-B14F-4D97-AF65-F5344CB8AC3E}">
        <p14:creationId xmlns:p14="http://schemas.microsoft.com/office/powerpoint/2010/main" val="423138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C3F1-9137-4A97-B9CE-52EFB70CEDD3}"/>
              </a:ext>
            </a:extLst>
          </p:cNvPr>
          <p:cNvSpPr>
            <a:spLocks noGrp="1"/>
          </p:cNvSpPr>
          <p:nvPr>
            <p:ph type="title"/>
          </p:nvPr>
        </p:nvSpPr>
        <p:spPr>
          <a:xfrm>
            <a:off x="640080" y="5481637"/>
            <a:ext cx="10911840" cy="640081"/>
          </a:xfrm>
        </p:spPr>
        <p:txBody>
          <a:bodyPr vert="horz" lIns="91440" tIns="45720" rIns="91440" bIns="45720" rtlCol="0" anchor="ctr">
            <a:normAutofit/>
          </a:bodyPr>
          <a:lstStyle/>
          <a:p>
            <a:pPr algn="ctr"/>
            <a:r>
              <a:rPr lang="en-US" sz="4000" b="1" dirty="0">
                <a:latin typeface="+mj-lt"/>
                <a:ea typeface="+mj-ea"/>
                <a:cs typeface="+mj-cs"/>
              </a:rPr>
              <a:t>What is “The Cloud”</a:t>
            </a:r>
          </a:p>
        </p:txBody>
      </p:sp>
      <p:pic>
        <p:nvPicPr>
          <p:cNvPr id="8" name="Content Placeholder 7" descr="A picture containing sky, light, black, wire&#10;&#10;Description automatically generated">
            <a:extLst>
              <a:ext uri="{FF2B5EF4-FFF2-40B4-BE49-F238E27FC236}">
                <a16:creationId xmlns:a16="http://schemas.microsoft.com/office/drawing/2014/main" id="{0991129C-D53A-44AA-ADBC-8988DCA3F8FE}"/>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041" r="1" b="4308"/>
          <a:stretch/>
        </p:blipFill>
        <p:spPr>
          <a:xfrm>
            <a:off x="640080" y="421005"/>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417993076"/>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Sequence Viewer Walkthrough</a:t>
            </a:r>
          </a:p>
        </p:txBody>
      </p:sp>
    </p:spTree>
    <p:extLst>
      <p:ext uri="{BB962C8B-B14F-4D97-AF65-F5344CB8AC3E}">
        <p14:creationId xmlns:p14="http://schemas.microsoft.com/office/powerpoint/2010/main" val="299196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The most important question in cloud computing...</a:t>
            </a:r>
          </a:p>
          <a:p>
            <a:pPr marL="0" indent="0" algn="ctr">
              <a:buNone/>
            </a:pPr>
            <a:r>
              <a:rPr lang="en-US" sz="3200" b="1" u="sng" dirty="0">
                <a:gradFill flip="none" rotWithShape="1">
                  <a:gsLst>
                    <a:gs pos="0">
                      <a:srgbClr val="FF0000"/>
                    </a:gs>
                    <a:gs pos="19000">
                      <a:srgbClr val="FFC000"/>
                    </a:gs>
                    <a:gs pos="33000">
                      <a:srgbClr val="FFFF00">
                        <a:lumMod val="85000"/>
                      </a:srgbClr>
                    </a:gs>
                    <a:gs pos="100000">
                      <a:srgbClr val="7030A0"/>
                    </a:gs>
                    <a:gs pos="82000">
                      <a:srgbClr val="0070C0"/>
                    </a:gs>
                    <a:gs pos="64000">
                      <a:srgbClr val="00B050"/>
                    </a:gs>
                  </a:gsLst>
                  <a:lin ang="0" scaled="1"/>
                  <a:tileRect/>
                </a:gradFill>
              </a:rPr>
              <a:t>“How Much Will This Cost Me?”</a:t>
            </a:r>
          </a:p>
          <a:p>
            <a:pPr marL="0" indent="0">
              <a:buNone/>
            </a:pPr>
            <a:endParaRPr lang="en-US" sz="3200" b="1" u="sng" dirty="0">
              <a:gradFill flip="none" rotWithShape="1">
                <a:gsLst>
                  <a:gs pos="0">
                    <a:srgbClr val="FF0000"/>
                  </a:gs>
                  <a:gs pos="19000">
                    <a:srgbClr val="FFC000"/>
                  </a:gs>
                  <a:gs pos="40000">
                    <a:srgbClr val="FFFF00">
                      <a:lumMod val="76000"/>
                    </a:srgbClr>
                  </a:gs>
                  <a:gs pos="100000">
                    <a:srgbClr val="7030A0"/>
                  </a:gs>
                  <a:gs pos="82000">
                    <a:srgbClr val="0070C0"/>
                  </a:gs>
                  <a:gs pos="64000">
                    <a:srgbClr val="00B050"/>
                  </a:gs>
                </a:gsLst>
                <a:lin ang="0" scaled="1"/>
                <a:tileRect/>
              </a:gradFill>
            </a:endParaRP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pic>
        <p:nvPicPr>
          <p:cNvPr id="8" name="Picture 2" descr="What is Amazon S3?. An introduction to Amazon S3, with… | by Jovan  Hernandez | Medium">
            <a:extLst>
              <a:ext uri="{FF2B5EF4-FFF2-40B4-BE49-F238E27FC236}">
                <a16:creationId xmlns:a16="http://schemas.microsoft.com/office/drawing/2014/main" id="{5A08FF94-DB2E-4B72-9E21-148EA64C3EA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6526924" y="4086151"/>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nderstanding EC2 | by AWS and More | Medium">
            <a:extLst>
              <a:ext uri="{FF2B5EF4-FFF2-40B4-BE49-F238E27FC236}">
                <a16:creationId xmlns:a16="http://schemas.microsoft.com/office/drawing/2014/main" id="{FD5BE837-29E0-4133-B02D-8B52B45FE8A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8654190" y="3909644"/>
            <a:ext cx="4156193" cy="2338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asily query AWS service logs using Amazon Athena | AWS Big Data Blog">
            <a:extLst>
              <a:ext uri="{FF2B5EF4-FFF2-40B4-BE49-F238E27FC236}">
                <a16:creationId xmlns:a16="http://schemas.microsoft.com/office/drawing/2014/main" id="{BA56C2A2-6688-4A00-B860-E63A88CDCC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24" y="4260659"/>
            <a:ext cx="2966572" cy="2088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89FEC967-5FD3-47D6-8161-4E312155F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016" y="4086151"/>
            <a:ext cx="1741061" cy="2437484"/>
          </a:xfrm>
          <a:prstGeom prst="rect">
            <a:avLst/>
          </a:prstGeom>
        </p:spPr>
      </p:pic>
    </p:spTree>
    <p:extLst>
      <p:ext uri="{BB962C8B-B14F-4D97-AF65-F5344CB8AC3E}">
        <p14:creationId xmlns:p14="http://schemas.microsoft.com/office/powerpoint/2010/main" val="54364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300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50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50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500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How much do you think today’s workshop cost per person?</a:t>
            </a:r>
          </a:p>
        </p:txBody>
      </p:sp>
    </p:spTree>
    <p:extLst>
      <p:ext uri="{BB962C8B-B14F-4D97-AF65-F5344CB8AC3E}">
        <p14:creationId xmlns:p14="http://schemas.microsoft.com/office/powerpoint/2010/main" val="1386990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The most important question in cloud computing...</a:t>
            </a:r>
          </a:p>
          <a:p>
            <a:pPr marL="0" indent="0" algn="ctr">
              <a:buNone/>
            </a:pPr>
            <a:r>
              <a:rPr lang="en-US" sz="3200" b="1" u="sng" dirty="0">
                <a:gradFill flip="none" rotWithShape="1">
                  <a:gsLst>
                    <a:gs pos="0">
                      <a:srgbClr val="FF0000"/>
                    </a:gs>
                    <a:gs pos="19000">
                      <a:srgbClr val="FFC000"/>
                    </a:gs>
                    <a:gs pos="33000">
                      <a:srgbClr val="FFFF00">
                        <a:lumMod val="85000"/>
                      </a:srgbClr>
                    </a:gs>
                    <a:gs pos="100000">
                      <a:srgbClr val="7030A0"/>
                    </a:gs>
                    <a:gs pos="82000">
                      <a:srgbClr val="0070C0"/>
                    </a:gs>
                    <a:gs pos="64000">
                      <a:srgbClr val="00B050"/>
                    </a:gs>
                  </a:gsLst>
                  <a:lin ang="0" scaled="1"/>
                  <a:tileRect/>
                </a:gradFill>
              </a:rPr>
              <a:t>“How Much Will This Cost Me?”</a:t>
            </a:r>
          </a:p>
          <a:p>
            <a:pPr marL="0" indent="0">
              <a:buNone/>
            </a:pPr>
            <a:endParaRPr lang="en-US" sz="3200" b="1" u="sng" dirty="0">
              <a:gradFill flip="none" rotWithShape="1">
                <a:gsLst>
                  <a:gs pos="0">
                    <a:srgbClr val="FF0000"/>
                  </a:gs>
                  <a:gs pos="19000">
                    <a:srgbClr val="FFC000"/>
                  </a:gs>
                  <a:gs pos="40000">
                    <a:srgbClr val="FFFF00"/>
                  </a:gs>
                  <a:gs pos="100000">
                    <a:srgbClr val="7030A0"/>
                  </a:gs>
                  <a:gs pos="82000">
                    <a:srgbClr val="0070C0"/>
                  </a:gs>
                  <a:gs pos="64000">
                    <a:srgbClr val="00B050"/>
                  </a:gs>
                </a:gsLst>
                <a:lin ang="0" scaled="1"/>
                <a:tileRect/>
              </a:gradFill>
            </a:endParaRPr>
          </a:p>
          <a:p>
            <a:pPr marL="0" indent="0" algn="ctr">
              <a:buNone/>
            </a:pPr>
            <a:r>
              <a:rPr lang="en-US" sz="3200" u="sng" dirty="0"/>
              <a:t>Everything you did in this workshop cost ~$0.50</a:t>
            </a:r>
            <a:endParaRPr lang="en-US" sz="3200"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pic>
        <p:nvPicPr>
          <p:cNvPr id="8" name="Picture 2" descr="What is Amazon S3?. An introduction to Amazon S3, with… | by Jovan  Hernandez | Medium">
            <a:extLst>
              <a:ext uri="{FF2B5EF4-FFF2-40B4-BE49-F238E27FC236}">
                <a16:creationId xmlns:a16="http://schemas.microsoft.com/office/drawing/2014/main" id="{5A08FF94-DB2E-4B72-9E21-148EA64C3EA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6526924" y="4086151"/>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nderstanding EC2 | by AWS and More | Medium">
            <a:extLst>
              <a:ext uri="{FF2B5EF4-FFF2-40B4-BE49-F238E27FC236}">
                <a16:creationId xmlns:a16="http://schemas.microsoft.com/office/drawing/2014/main" id="{FD5BE837-29E0-4133-B02D-8B52B45FE8A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8654190" y="3909644"/>
            <a:ext cx="4156193" cy="2338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asily query AWS service logs using Amazon Athena | AWS Big Data Blog">
            <a:extLst>
              <a:ext uri="{FF2B5EF4-FFF2-40B4-BE49-F238E27FC236}">
                <a16:creationId xmlns:a16="http://schemas.microsoft.com/office/drawing/2014/main" id="{BA56C2A2-6688-4A00-B860-E63A88CDCC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924" y="4260659"/>
            <a:ext cx="2966572" cy="2088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89FEC967-5FD3-47D6-8161-4E312155F9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4016" y="4086151"/>
            <a:ext cx="1741061" cy="2437484"/>
          </a:xfrm>
          <a:prstGeom prst="rect">
            <a:avLst/>
          </a:prstGeom>
        </p:spPr>
      </p:pic>
    </p:spTree>
    <p:extLst>
      <p:ext uri="{BB962C8B-B14F-4D97-AF65-F5344CB8AC3E}">
        <p14:creationId xmlns:p14="http://schemas.microsoft.com/office/powerpoint/2010/main" val="73253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AWS strives to be transparent about costs</a:t>
            </a:r>
          </a:p>
          <a:p>
            <a:pPr lvl="1"/>
            <a:r>
              <a:rPr lang="en-US" sz="3000" dirty="0">
                <a:hlinkClick r:id="rId3"/>
              </a:rPr>
              <a:t>https://calculator.aws/#/estimate</a:t>
            </a:r>
            <a:r>
              <a:rPr lang="en-US" sz="3000" dirty="0"/>
              <a:t> - Build a price estimate based on anticipated service usage</a:t>
            </a:r>
          </a:p>
          <a:p>
            <a:pPr lvl="1"/>
            <a:r>
              <a:rPr lang="en-US" dirty="0">
                <a:hlinkClick r:id="rId4"/>
              </a:rPr>
              <a:t>https://aws.amazon.com/free/</a:t>
            </a:r>
            <a:r>
              <a:rPr lang="en-US" dirty="0"/>
              <a:t> - View free-tier uses on most AWS services</a:t>
            </a:r>
          </a:p>
          <a:p>
            <a:pPr lvl="1"/>
            <a:r>
              <a:rPr lang="en-US" sz="3000" dirty="0"/>
              <a:t>Several tools such as Cost Explorer can help you break down usage across a group</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spTree>
    <p:extLst>
      <p:ext uri="{BB962C8B-B14F-4D97-AF65-F5344CB8AC3E}">
        <p14:creationId xmlns:p14="http://schemas.microsoft.com/office/powerpoint/2010/main" val="1152223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From Introduction to Intermediate &amp; Beyond!</a:t>
            </a:r>
          </a:p>
        </p:txBody>
      </p:sp>
      <p:pic>
        <p:nvPicPr>
          <p:cNvPr id="1028" name="Picture 4" descr="Manage Batch Jobs with AWS Batch. AWS Batch allows us to run batch… | by  Cagdas Ozbey | TysonWorks | Medium">
            <a:extLst>
              <a:ext uri="{FF2B5EF4-FFF2-40B4-BE49-F238E27FC236}">
                <a16:creationId xmlns:a16="http://schemas.microsoft.com/office/drawing/2014/main" id="{9DF16863-E679-43B1-9F6A-E8C5F604D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66800"/>
            <a:ext cx="1954530" cy="1954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install AWS CLI on Ubuntu | Cloud Consulting | Cloud-Native Apps |  ML &amp;amp; AI">
            <a:extLst>
              <a:ext uri="{FF2B5EF4-FFF2-40B4-BE49-F238E27FC236}">
                <a16:creationId xmlns:a16="http://schemas.microsoft.com/office/drawing/2014/main" id="{A126C599-1D00-425C-894D-F26740988C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303" r="-1200" b="23928"/>
          <a:stretch/>
        </p:blipFill>
        <p:spPr bwMode="auto">
          <a:xfrm>
            <a:off x="838200" y="4945379"/>
            <a:ext cx="385572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ting Up Automatic Alerts About Your AWS Lambda Data Pipeline | by Shawn  Cochran | Towards Data Science">
            <a:extLst>
              <a:ext uri="{FF2B5EF4-FFF2-40B4-BE49-F238E27FC236}">
                <a16:creationId xmlns:a16="http://schemas.microsoft.com/office/drawing/2014/main" id="{FFAF748C-2668-49BB-A7D0-DA34E1E154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284" t="19154" r="17910" b="17040"/>
          <a:stretch/>
        </p:blipFill>
        <p:spPr bwMode="auto">
          <a:xfrm>
            <a:off x="838200" y="2946736"/>
            <a:ext cx="1954530" cy="1954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2FB1B48-F6E7-4C40-A852-0A6801C0C03B}"/>
              </a:ext>
            </a:extLst>
          </p:cNvPr>
          <p:cNvSpPr txBox="1"/>
          <p:nvPr/>
        </p:nvSpPr>
        <p:spPr>
          <a:xfrm>
            <a:off x="4551047" y="1628566"/>
            <a:ext cx="5894070" cy="830997"/>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AWS Batch </a:t>
            </a:r>
            <a:r>
              <a:rPr lang="en-US" sz="2400" dirty="0">
                <a:latin typeface="Roboto" panose="02000000000000000000" pitchFamily="2" charset="0"/>
                <a:ea typeface="Roboto" panose="02000000000000000000" pitchFamily="2" charset="0"/>
                <a:cs typeface="Roboto" panose="02000000000000000000" pitchFamily="2" charset="0"/>
              </a:rPr>
              <a:t>can automate the distribution of work across multiple EC2 instances</a:t>
            </a: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D61D76FD-5A66-46FE-B77E-5835FB3BDE75}"/>
              </a:ext>
            </a:extLst>
          </p:cNvPr>
          <p:cNvSpPr txBox="1"/>
          <p:nvPr/>
        </p:nvSpPr>
        <p:spPr>
          <a:xfrm>
            <a:off x="4551047" y="3143679"/>
            <a:ext cx="5444490" cy="1200329"/>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AWS Lambda </a:t>
            </a:r>
            <a:r>
              <a:rPr lang="en-US" sz="2400" dirty="0">
                <a:latin typeface="Roboto" panose="02000000000000000000" pitchFamily="2" charset="0"/>
                <a:ea typeface="Roboto" panose="02000000000000000000" pitchFamily="2" charset="0"/>
                <a:cs typeface="Roboto" panose="02000000000000000000" pitchFamily="2" charset="0"/>
              </a:rPr>
              <a:t>can automate code execution without managing hardware needs</a:t>
            </a:r>
            <a:endParaRPr lang="en-US" sz="2400" b="1"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77530279-76AA-423A-855B-73C3B7E37418}"/>
              </a:ext>
            </a:extLst>
          </p:cNvPr>
          <p:cNvSpPr txBox="1"/>
          <p:nvPr/>
        </p:nvSpPr>
        <p:spPr>
          <a:xfrm>
            <a:off x="4551047" y="4973865"/>
            <a:ext cx="5894070" cy="1200329"/>
          </a:xfrm>
          <a:prstGeom prst="rect">
            <a:avLst/>
          </a:prstGeom>
          <a:noFill/>
        </p:spPr>
        <p:txBody>
          <a:bodyPr wrap="squar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AWS CLI</a:t>
            </a:r>
            <a:r>
              <a:rPr lang="en-US" sz="2400" dirty="0">
                <a:latin typeface="Roboto" panose="02000000000000000000" pitchFamily="2" charset="0"/>
                <a:ea typeface="Roboto" panose="02000000000000000000" pitchFamily="2" charset="0"/>
                <a:cs typeface="Roboto" panose="02000000000000000000" pitchFamily="2" charset="0"/>
              </a:rPr>
              <a:t> can manage all AWS products from a computer terminal, automating any step of a process</a:t>
            </a:r>
            <a:endParaRPr lang="en-US" sz="2400" b="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180207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2E4E5-AC8F-4989-A409-4F629BECAEEB}"/>
              </a:ext>
            </a:extLst>
          </p:cNvPr>
          <p:cNvSpPr>
            <a:spLocks noGrp="1"/>
          </p:cNvSpPr>
          <p:nvPr>
            <p:ph type="title"/>
          </p:nvPr>
        </p:nvSpPr>
        <p:spPr>
          <a:xfrm>
            <a:off x="838199" y="365125"/>
            <a:ext cx="11199607" cy="1325563"/>
          </a:xfrm>
        </p:spPr>
        <p:txBody>
          <a:bodyPr/>
          <a:lstStyle/>
          <a:p>
            <a:r>
              <a:rPr lang="en-US" dirty="0"/>
              <a:t>How do I get an account to try this stuff out?</a:t>
            </a:r>
          </a:p>
        </p:txBody>
      </p:sp>
      <p:sp>
        <p:nvSpPr>
          <p:cNvPr id="3" name="Content Placeholder 2">
            <a:extLst>
              <a:ext uri="{FF2B5EF4-FFF2-40B4-BE49-F238E27FC236}">
                <a16:creationId xmlns:a16="http://schemas.microsoft.com/office/drawing/2014/main" id="{BB00FE00-FF64-41DC-92BF-58532D0FC266}"/>
              </a:ext>
            </a:extLst>
          </p:cNvPr>
          <p:cNvSpPr>
            <a:spLocks noGrp="1"/>
          </p:cNvSpPr>
          <p:nvPr>
            <p:ph sz="quarter" idx="10"/>
          </p:nvPr>
        </p:nvSpPr>
        <p:spPr>
          <a:xfrm>
            <a:off x="838200" y="1785768"/>
            <a:ext cx="10515600" cy="4191000"/>
          </a:xfrm>
        </p:spPr>
        <p:txBody>
          <a:bodyPr>
            <a:normAutofit lnSpcReduction="10000"/>
          </a:bodyPr>
          <a:lstStyle/>
          <a:p>
            <a:pPr marL="0" indent="0">
              <a:buNone/>
            </a:pPr>
            <a:r>
              <a:rPr lang="en-US" i="1" dirty="0"/>
              <a:t>Initial</a:t>
            </a:r>
            <a:r>
              <a:rPr lang="en-US" dirty="0"/>
              <a:t> free accounts can be gotten from:</a:t>
            </a:r>
          </a:p>
          <a:p>
            <a:r>
              <a:rPr lang="en-US" dirty="0"/>
              <a:t>AWS: </a:t>
            </a:r>
            <a:r>
              <a:rPr lang="en-US" dirty="0">
                <a:hlinkClick r:id="rId3"/>
              </a:rPr>
              <a:t>https://aws.amazon.com/free/</a:t>
            </a:r>
            <a:r>
              <a:rPr lang="en-US" dirty="0"/>
              <a:t>  </a:t>
            </a:r>
          </a:p>
          <a:p>
            <a:r>
              <a:rPr lang="en-US" dirty="0"/>
              <a:t>GCP: </a:t>
            </a:r>
            <a:r>
              <a:rPr lang="en-US" dirty="0">
                <a:hlinkClick r:id="rId4"/>
              </a:rPr>
              <a:t>https://cloud.google.com/free/</a:t>
            </a:r>
            <a:r>
              <a:rPr lang="en-US" dirty="0"/>
              <a:t>  </a:t>
            </a:r>
          </a:p>
          <a:p>
            <a:r>
              <a:rPr lang="en-US" dirty="0"/>
              <a:t>Microsoft Azure: </a:t>
            </a:r>
            <a:r>
              <a:rPr lang="en-US" dirty="0">
                <a:hlinkClick r:id="rId5"/>
              </a:rPr>
              <a:t>https://azure.microsoft.com/en-us/free/</a:t>
            </a:r>
            <a:r>
              <a:rPr lang="en-US" dirty="0"/>
              <a:t> </a:t>
            </a:r>
          </a:p>
          <a:p>
            <a:pPr marL="0" indent="0">
              <a:lnSpc>
                <a:spcPct val="100000"/>
              </a:lnSpc>
              <a:buNone/>
            </a:pPr>
            <a:endParaRPr lang="en-US" dirty="0"/>
          </a:p>
          <a:p>
            <a:pPr marL="0" indent="0">
              <a:lnSpc>
                <a:spcPct val="100000"/>
              </a:lnSpc>
              <a:buNone/>
            </a:pPr>
            <a:r>
              <a:rPr lang="en-US" dirty="0"/>
              <a:t>For NIH-funded research teams, you can also get help from the NIH Strides program: </a:t>
            </a:r>
            <a:r>
              <a:rPr lang="en-US" dirty="0">
                <a:hlinkClick r:id="rId6"/>
              </a:rPr>
              <a:t>https://datascience.nih.gov/strides/</a:t>
            </a:r>
            <a:r>
              <a:rPr lang="en-US" dirty="0"/>
              <a:t> </a:t>
            </a:r>
          </a:p>
        </p:txBody>
      </p:sp>
    </p:spTree>
    <p:custDataLst>
      <p:tags r:id="rId1"/>
    </p:custDataLst>
    <p:extLst>
      <p:ext uri="{BB962C8B-B14F-4D97-AF65-F5344CB8AC3E}">
        <p14:creationId xmlns:p14="http://schemas.microsoft.com/office/powerpoint/2010/main" val="3711003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A1FF-5D08-4A9C-8494-A2EE21BD20AC}"/>
              </a:ext>
            </a:extLst>
          </p:cNvPr>
          <p:cNvSpPr>
            <a:spLocks noGrp="1"/>
          </p:cNvSpPr>
          <p:nvPr>
            <p:ph type="title"/>
          </p:nvPr>
        </p:nvSpPr>
        <p:spPr>
          <a:xfrm>
            <a:off x="838200" y="0"/>
            <a:ext cx="10515600" cy="838199"/>
          </a:xfrm>
        </p:spPr>
        <p:txBody>
          <a:bodyPr>
            <a:normAutofit/>
          </a:bodyPr>
          <a:lstStyle/>
          <a:p>
            <a:pPr algn="ctr" rtl="0" eaLnBrk="1" latinLnBrk="0" hangingPunct="1"/>
            <a:r>
              <a:rPr lang="en-US" dirty="0">
                <a:effectLst/>
              </a:rPr>
              <a:t>What’s next?</a:t>
            </a:r>
          </a:p>
        </p:txBody>
      </p:sp>
      <p:pic>
        <p:nvPicPr>
          <p:cNvPr id="1037" name="Picture 1036" descr="Post-workshop webpage with information about this event and links to materials and the video recording.">
            <a:extLst>
              <a:ext uri="{FF2B5EF4-FFF2-40B4-BE49-F238E27FC236}">
                <a16:creationId xmlns:a16="http://schemas.microsoft.com/office/drawing/2014/main" id="{E2B42199-7CB2-4565-9E0C-5163A15B8562}"/>
              </a:ext>
            </a:extLst>
          </p:cNvPr>
          <p:cNvPicPr>
            <a:picLocks noChangeAspect="1"/>
          </p:cNvPicPr>
          <p:nvPr/>
        </p:nvPicPr>
        <p:blipFill>
          <a:blip r:embed="rId4"/>
          <a:stretch>
            <a:fillRect/>
          </a:stretch>
        </p:blipFill>
        <p:spPr>
          <a:xfrm>
            <a:off x="6601636" y="3040680"/>
            <a:ext cx="4589427" cy="3227970"/>
          </a:xfrm>
          <a:prstGeom prst="rect">
            <a:avLst/>
          </a:prstGeom>
          <a:ln>
            <a:solidFill>
              <a:schemeClr val="accent6">
                <a:lumMod val="75000"/>
              </a:schemeClr>
            </a:solidFill>
          </a:ln>
          <a:effectLst>
            <a:outerShdw blurRad="63500" sx="102000" sy="102000" algn="ctr" rotWithShape="0">
              <a:prstClr val="black">
                <a:alpha val="40000"/>
              </a:prstClr>
            </a:outerShdw>
          </a:effectLst>
        </p:spPr>
      </p:pic>
      <p:pic>
        <p:nvPicPr>
          <p:cNvPr id="3" name="Picture 2" descr="Post-workshop Feedback survey with a link at the end to a site where you can get an eCertificate of Co&#10;mpletion.">
            <a:extLst>
              <a:ext uri="{FF2B5EF4-FFF2-40B4-BE49-F238E27FC236}">
                <a16:creationId xmlns:a16="http://schemas.microsoft.com/office/drawing/2014/main" id="{9055C2CB-39B8-44AA-91CD-62F8E1292D5C}"/>
              </a:ext>
            </a:extLst>
          </p:cNvPr>
          <p:cNvPicPr>
            <a:picLocks noChangeAspect="1"/>
          </p:cNvPicPr>
          <p:nvPr/>
        </p:nvPicPr>
        <p:blipFill>
          <a:blip r:embed="rId5"/>
          <a:stretch>
            <a:fillRect/>
          </a:stretch>
        </p:blipFill>
        <p:spPr>
          <a:xfrm>
            <a:off x="604560" y="1678601"/>
            <a:ext cx="5416135" cy="5183366"/>
          </a:xfrm>
          <a:prstGeom prst="rect">
            <a:avLst/>
          </a:prstGeom>
          <a:effectLst>
            <a:outerShdw blurRad="63500" sx="102000" sy="102000" algn="ctr" rotWithShape="0">
              <a:prstClr val="black">
                <a:alpha val="40000"/>
              </a:prstClr>
            </a:outerShdw>
          </a:effectLst>
        </p:spPr>
      </p:pic>
      <p:sp>
        <p:nvSpPr>
          <p:cNvPr id="4" name="Content Placeholder 3">
            <a:extLst>
              <a:ext uri="{FF2B5EF4-FFF2-40B4-BE49-F238E27FC236}">
                <a16:creationId xmlns:a16="http://schemas.microsoft.com/office/drawing/2014/main" id="{9951D854-8C89-4FE9-8275-CAFEF3027F04}"/>
              </a:ext>
            </a:extLst>
          </p:cNvPr>
          <p:cNvSpPr>
            <a:spLocks noGrp="1"/>
          </p:cNvSpPr>
          <p:nvPr>
            <p:ph sz="quarter" idx="10"/>
          </p:nvPr>
        </p:nvSpPr>
        <p:spPr>
          <a:xfrm>
            <a:off x="5192122" y="950504"/>
            <a:ext cx="6877957" cy="1734521"/>
          </a:xfrm>
        </p:spPr>
        <p:txBody>
          <a:bodyPr>
            <a:noAutofit/>
          </a:bodyPr>
          <a:lstStyle/>
          <a:p>
            <a:pPr marL="0" indent="0">
              <a:lnSpc>
                <a:spcPct val="100000"/>
              </a:lnSpc>
              <a:spcBef>
                <a:spcPts val="2000"/>
              </a:spcBef>
              <a:buNone/>
            </a:pPr>
            <a:r>
              <a:rPr lang="en-US" sz="1800" dirty="0"/>
              <a:t>You’ll receive a </a:t>
            </a:r>
            <a:r>
              <a:rPr lang="en-US" sz="1800" b="1" dirty="0"/>
              <a:t>follow-up Email </a:t>
            </a:r>
            <a:r>
              <a:rPr lang="en-US" sz="1800" dirty="0"/>
              <a:t>with a link to the </a:t>
            </a:r>
            <a:r>
              <a:rPr lang="en-US" sz="1800" b="1" dirty="0"/>
              <a:t>Feedback survey</a:t>
            </a:r>
            <a:r>
              <a:rPr lang="en-US" sz="1800" dirty="0"/>
              <a:t> as well as a </a:t>
            </a:r>
            <a:r>
              <a:rPr lang="en-US" sz="1800" b="1" dirty="0"/>
              <a:t>workshop webpage </a:t>
            </a:r>
            <a:r>
              <a:rPr lang="en-US" sz="1800" dirty="0"/>
              <a:t>with information about this event and links to materials and the video recording.  </a:t>
            </a:r>
          </a:p>
          <a:p>
            <a:pPr marL="0" indent="0">
              <a:lnSpc>
                <a:spcPct val="100000"/>
              </a:lnSpc>
              <a:spcBef>
                <a:spcPts val="2000"/>
              </a:spcBef>
              <a:buNone/>
            </a:pPr>
            <a:r>
              <a:rPr lang="en-US" sz="1800" dirty="0"/>
              <a:t>This page will also be linked from the </a:t>
            </a:r>
            <a:r>
              <a:rPr lang="en-US" sz="1800" b="1" dirty="0"/>
              <a:t>NCBI Outreach Events page for this workshop</a:t>
            </a:r>
            <a:r>
              <a:rPr lang="en-US" sz="1800" dirty="0"/>
              <a:t>, so you’ll be able to find it later.</a:t>
            </a:r>
          </a:p>
        </p:txBody>
      </p:sp>
      <p:sp>
        <p:nvSpPr>
          <p:cNvPr id="12" name="Content Placeholder 3">
            <a:extLst>
              <a:ext uri="{FF2B5EF4-FFF2-40B4-BE49-F238E27FC236}">
                <a16:creationId xmlns:a16="http://schemas.microsoft.com/office/drawing/2014/main" id="{76FD60DF-6F36-4FDD-B8E1-25CC858A3694}"/>
              </a:ext>
            </a:extLst>
          </p:cNvPr>
          <p:cNvSpPr txBox="1">
            <a:spLocks/>
          </p:cNvSpPr>
          <p:nvPr/>
        </p:nvSpPr>
        <p:spPr>
          <a:xfrm>
            <a:off x="652020" y="682247"/>
            <a:ext cx="4068836" cy="1734521"/>
          </a:xfrm>
          <a:prstGeom prst="rect">
            <a:avLst/>
          </a:prstGeom>
        </p:spPr>
        <p:txBody>
          <a:bodyPr vert="horz" lIns="91440" tIns="45720" rIns="91440" bIns="45720" rtlCol="0">
            <a:no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2000"/>
              </a:spcBef>
              <a:buFont typeface="Arial"/>
              <a:buNone/>
            </a:pPr>
            <a:r>
              <a:rPr lang="en-US" sz="1800" dirty="0"/>
              <a:t>At the end of the workshop, you’ll see a Feedback pop-up to let us know what you thought of today’s event.</a:t>
            </a:r>
          </a:p>
        </p:txBody>
      </p:sp>
      <p:pic>
        <p:nvPicPr>
          <p:cNvPr id="6" name="Picture 5">
            <a:extLst>
              <a:ext uri="{FF2B5EF4-FFF2-40B4-BE49-F238E27FC236}">
                <a16:creationId xmlns:a16="http://schemas.microsoft.com/office/drawing/2014/main" id="{B97E9EB6-DA94-4FA4-A70F-6AD1B7E00F53}"/>
              </a:ext>
            </a:extLst>
          </p:cNvPr>
          <p:cNvPicPr>
            <a:picLocks noChangeAspect="1"/>
          </p:cNvPicPr>
          <p:nvPr/>
        </p:nvPicPr>
        <p:blipFill rotWithShape="1">
          <a:blip r:embed="rId6"/>
          <a:srcRect b="20096"/>
          <a:stretch/>
        </p:blipFill>
        <p:spPr>
          <a:xfrm>
            <a:off x="6601636" y="3429001"/>
            <a:ext cx="4589427" cy="2839649"/>
          </a:xfrm>
          <a:prstGeom prst="rect">
            <a:avLst/>
          </a:prstGeom>
        </p:spPr>
      </p:pic>
      <p:sp>
        <p:nvSpPr>
          <p:cNvPr id="10" name="TextBox 9">
            <a:extLst>
              <a:ext uri="{FF2B5EF4-FFF2-40B4-BE49-F238E27FC236}">
                <a16:creationId xmlns:a16="http://schemas.microsoft.com/office/drawing/2014/main" id="{D7799572-AD39-4291-88AD-F5FCC2F99E6B}"/>
              </a:ext>
            </a:extLst>
          </p:cNvPr>
          <p:cNvSpPr txBox="1"/>
          <p:nvPr/>
        </p:nvSpPr>
        <p:spPr>
          <a:xfrm>
            <a:off x="6171307" y="6320687"/>
            <a:ext cx="6096000" cy="369332"/>
          </a:xfrm>
          <a:prstGeom prst="rect">
            <a:avLst/>
          </a:prstGeom>
          <a:noFill/>
        </p:spPr>
        <p:txBody>
          <a:bodyPr wrap="square">
            <a:spAutoFit/>
          </a:bodyPr>
          <a:lstStyle/>
          <a:p>
            <a:r>
              <a:rPr lang="en-US" dirty="0">
                <a:hlinkClick r:id="rId7"/>
              </a:rPr>
              <a:t>https://www.nlm.nih.gov/oet/ed/ncbi/2021_11_cloud.html</a:t>
            </a:r>
            <a:r>
              <a:rPr lang="en-US" dirty="0"/>
              <a:t> </a:t>
            </a:r>
          </a:p>
        </p:txBody>
      </p:sp>
    </p:spTree>
    <p:custDataLst>
      <p:tags r:id="rId1"/>
    </p:custDataLst>
    <p:extLst>
      <p:ext uri="{BB962C8B-B14F-4D97-AF65-F5344CB8AC3E}">
        <p14:creationId xmlns:p14="http://schemas.microsoft.com/office/powerpoint/2010/main" val="899965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916FD-ADFF-4038-80CB-99AA1C95A70A}"/>
              </a:ext>
            </a:extLst>
          </p:cNvPr>
          <p:cNvSpPr>
            <a:spLocks noGrp="1"/>
          </p:cNvSpPr>
          <p:nvPr>
            <p:ph type="title"/>
          </p:nvPr>
        </p:nvSpPr>
        <p:spPr>
          <a:xfrm>
            <a:off x="0" y="365125"/>
            <a:ext cx="12192000" cy="460375"/>
          </a:xfrm>
        </p:spPr>
        <p:txBody>
          <a:bodyPr>
            <a:normAutofit fontScale="90000"/>
          </a:bodyPr>
          <a:lstStyle/>
          <a:p>
            <a:pPr algn="ctr"/>
            <a:r>
              <a:rPr lang="en-US" b="1" cap="small" dirty="0"/>
              <a:t>How Can you Keep Up with it all &amp; Learn More?</a:t>
            </a:r>
            <a:endParaRPr lang="en-US" dirty="0"/>
          </a:p>
        </p:txBody>
      </p:sp>
      <p:sp>
        <p:nvSpPr>
          <p:cNvPr id="6" name="Title 1">
            <a:extLst>
              <a:ext uri="{FF2B5EF4-FFF2-40B4-BE49-F238E27FC236}">
                <a16:creationId xmlns:a16="http://schemas.microsoft.com/office/drawing/2014/main" id="{7E59F1A7-C023-4F7C-B6CF-C1402DB6B266}"/>
              </a:ext>
            </a:extLst>
          </p:cNvPr>
          <p:cNvSpPr txBox="1">
            <a:spLocks/>
          </p:cNvSpPr>
          <p:nvPr/>
        </p:nvSpPr>
        <p:spPr>
          <a:xfrm>
            <a:off x="710609" y="58103"/>
            <a:ext cx="10979989" cy="7673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endParaRPr lang="en-US" dirty="0"/>
          </a:p>
        </p:txBody>
      </p:sp>
      <p:sp>
        <p:nvSpPr>
          <p:cNvPr id="7" name="Content Placeholder 2">
            <a:extLst>
              <a:ext uri="{FF2B5EF4-FFF2-40B4-BE49-F238E27FC236}">
                <a16:creationId xmlns:a16="http://schemas.microsoft.com/office/drawing/2014/main" id="{896F7207-4BEC-40E3-999E-5F9EEDD0AB29}"/>
              </a:ext>
            </a:extLst>
          </p:cNvPr>
          <p:cNvSpPr txBox="1">
            <a:spLocks/>
          </p:cNvSpPr>
          <p:nvPr/>
        </p:nvSpPr>
        <p:spPr>
          <a:xfrm>
            <a:off x="710609" y="919492"/>
            <a:ext cx="10979989" cy="4821154"/>
          </a:xfrm>
          <a:prstGeom prst="rect">
            <a:avLst/>
          </a:prstGeom>
        </p:spPr>
        <p:txBody>
          <a:bodyPr>
            <a:no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endParaRPr lang="en-US" sz="2400" dirty="0">
              <a:latin typeface="+mn-lt"/>
            </a:endParaRPr>
          </a:p>
        </p:txBody>
      </p:sp>
      <p:pic>
        <p:nvPicPr>
          <p:cNvPr id="8" name="Picture 7" descr="Account Names for NCBI's Social Media Channels:&#10;Twitter - @NCBI&#10;Facebook - NCBI.NLM&#10;YouTube - NLMNIH&#10;LinkedIn - National Center for Biotechnology Information (NCBI)&#10;Blog - NCBIInsights.ncbi.nlm.nih.gov&#10;Support Center Help - info@ncbi.nlm.nih.gov">
            <a:extLst>
              <a:ext uri="{FF2B5EF4-FFF2-40B4-BE49-F238E27FC236}">
                <a16:creationId xmlns:a16="http://schemas.microsoft.com/office/drawing/2014/main" id="{9691332B-1C82-45CA-9732-F351541B2A81}"/>
              </a:ext>
            </a:extLst>
          </p:cNvPr>
          <p:cNvPicPr>
            <a:picLocks noChangeAspect="1"/>
          </p:cNvPicPr>
          <p:nvPr/>
        </p:nvPicPr>
        <p:blipFill>
          <a:blip r:embed="rId3"/>
          <a:stretch>
            <a:fillRect/>
          </a:stretch>
        </p:blipFill>
        <p:spPr>
          <a:xfrm>
            <a:off x="953527" y="899291"/>
            <a:ext cx="10042524" cy="1567977"/>
          </a:xfrm>
          <a:prstGeom prst="rect">
            <a:avLst/>
          </a:prstGeom>
        </p:spPr>
      </p:pic>
      <p:pic>
        <p:nvPicPr>
          <p:cNvPr id="3" name="Picture 2" descr="Laptop showing a live webinar and a woman participating in a virtual workshop on her own laptop.">
            <a:extLst>
              <a:ext uri="{FF2B5EF4-FFF2-40B4-BE49-F238E27FC236}">
                <a16:creationId xmlns:a16="http://schemas.microsoft.com/office/drawing/2014/main" id="{76E9838A-25B6-4586-8731-F3FBBA7224E7}"/>
              </a:ext>
            </a:extLst>
          </p:cNvPr>
          <p:cNvPicPr>
            <a:picLocks noChangeAspect="1"/>
          </p:cNvPicPr>
          <p:nvPr/>
        </p:nvPicPr>
        <p:blipFill>
          <a:blip r:embed="rId4"/>
          <a:stretch>
            <a:fillRect/>
          </a:stretch>
        </p:blipFill>
        <p:spPr>
          <a:xfrm>
            <a:off x="621585" y="2899664"/>
            <a:ext cx="3621338" cy="2840982"/>
          </a:xfrm>
          <a:prstGeom prst="rect">
            <a:avLst/>
          </a:prstGeom>
        </p:spPr>
      </p:pic>
      <p:grpSp>
        <p:nvGrpSpPr>
          <p:cNvPr id="11" name="Group 10" descr="Screenshots of the NCBI's Outreach Events webpage and a blog post about a NCBI Primer-BLAST Workshop to be held on November 9, 2021.">
            <a:extLst>
              <a:ext uri="{FF2B5EF4-FFF2-40B4-BE49-F238E27FC236}">
                <a16:creationId xmlns:a16="http://schemas.microsoft.com/office/drawing/2014/main" id="{EDB16450-493F-4641-96B5-1CB7AADDF8F6}"/>
              </a:ext>
            </a:extLst>
          </p:cNvPr>
          <p:cNvGrpSpPr/>
          <p:nvPr/>
        </p:nvGrpSpPr>
        <p:grpSpPr>
          <a:xfrm>
            <a:off x="4485841" y="2275117"/>
            <a:ext cx="7204756" cy="4697184"/>
            <a:chOff x="4485841" y="2160817"/>
            <a:chExt cx="7204756" cy="4697184"/>
          </a:xfrm>
        </p:grpSpPr>
        <p:pic>
          <p:nvPicPr>
            <p:cNvPr id="4" name="Picture 3">
              <a:extLst>
                <a:ext uri="{FF2B5EF4-FFF2-40B4-BE49-F238E27FC236}">
                  <a16:creationId xmlns:a16="http://schemas.microsoft.com/office/drawing/2014/main" id="{8CFE776D-4230-4D73-A08D-173B0583EDA2}"/>
                </a:ext>
              </a:extLst>
            </p:cNvPr>
            <p:cNvPicPr>
              <a:picLocks noChangeAspect="1"/>
            </p:cNvPicPr>
            <p:nvPr/>
          </p:nvPicPr>
          <p:blipFill rotWithShape="1">
            <a:blip r:embed="rId5"/>
            <a:srcRect l="16007" r="17153" b="56308"/>
            <a:stretch/>
          </p:blipFill>
          <p:spPr>
            <a:xfrm>
              <a:off x="4485841" y="2467269"/>
              <a:ext cx="3988123" cy="4390732"/>
            </a:xfrm>
            <a:prstGeom prst="rect">
              <a:avLst/>
            </a:prstGeom>
            <a:effectLst>
              <a:outerShdw blurRad="63500" sx="102000" sy="102000" algn="ctr" rotWithShape="0">
                <a:prstClr val="black">
                  <a:alpha val="40000"/>
                </a:prstClr>
              </a:outerShdw>
            </a:effectLst>
          </p:spPr>
        </p:pic>
        <p:pic>
          <p:nvPicPr>
            <p:cNvPr id="9" name="Picture 8" descr="Screenshots of the NCBI's Outreach Events webpage and a blog post announcing the New NCBI Virtual Workshop Series.">
              <a:extLst>
                <a:ext uri="{FF2B5EF4-FFF2-40B4-BE49-F238E27FC236}">
                  <a16:creationId xmlns:a16="http://schemas.microsoft.com/office/drawing/2014/main" id="{8E19C683-1A67-4C51-B830-2DB1AB0FF222}"/>
                </a:ext>
              </a:extLst>
            </p:cNvPr>
            <p:cNvPicPr>
              <a:picLocks noChangeAspect="1"/>
            </p:cNvPicPr>
            <p:nvPr/>
          </p:nvPicPr>
          <p:blipFill rotWithShape="1">
            <a:blip r:embed="rId6"/>
            <a:srcRect l="44421" b="5114"/>
            <a:stretch/>
          </p:blipFill>
          <p:spPr>
            <a:xfrm>
              <a:off x="7702474" y="2160817"/>
              <a:ext cx="3988123" cy="4697183"/>
            </a:xfrm>
            <a:prstGeom prst="rect">
              <a:avLst/>
            </a:prstGeom>
          </p:spPr>
        </p:pic>
      </p:grpSp>
    </p:spTree>
    <p:custDataLst>
      <p:tags r:id="rId1"/>
    </p:custDataLst>
    <p:extLst>
      <p:ext uri="{BB962C8B-B14F-4D97-AF65-F5344CB8AC3E}">
        <p14:creationId xmlns:p14="http://schemas.microsoft.com/office/powerpoint/2010/main" val="2648822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9EB8F3-8641-4335-A60D-2FF61C0CB6C7}"/>
              </a:ext>
            </a:extLst>
          </p:cNvPr>
          <p:cNvSpPr>
            <a:spLocks noGrp="1"/>
          </p:cNvSpPr>
          <p:nvPr>
            <p:ph type="title"/>
          </p:nvPr>
        </p:nvSpPr>
        <p:spPr>
          <a:xfrm>
            <a:off x="838200" y="365125"/>
            <a:ext cx="10918371" cy="5794515"/>
          </a:xfrm>
        </p:spPr>
        <p:txBody>
          <a:bodyPr>
            <a:normAutofit/>
          </a:bodyPr>
          <a:lstStyle/>
          <a:p>
            <a:pPr algn="ctr"/>
            <a:r>
              <a:rPr lang="en-US" sz="11500" dirty="0"/>
              <a:t>Thank you!</a:t>
            </a:r>
          </a:p>
        </p:txBody>
      </p:sp>
    </p:spTree>
    <p:extLst>
      <p:ext uri="{BB962C8B-B14F-4D97-AF65-F5344CB8AC3E}">
        <p14:creationId xmlns:p14="http://schemas.microsoft.com/office/powerpoint/2010/main" val="1751406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lectronics, computer, white&#10;&#10;Description automatically generated">
            <a:extLst>
              <a:ext uri="{FF2B5EF4-FFF2-40B4-BE49-F238E27FC236}">
                <a16:creationId xmlns:a16="http://schemas.microsoft.com/office/drawing/2014/main" id="{F76D9D2F-A9F5-4298-914E-BB8F5AD3D9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05058" y="2383298"/>
            <a:ext cx="2993064" cy="2091404"/>
          </a:xfrm>
          <a:prstGeom prst="rect">
            <a:avLst/>
          </a:prstGeom>
        </p:spPr>
      </p:pic>
      <p:sp>
        <p:nvSpPr>
          <p:cNvPr id="10" name="TextBox 9">
            <a:extLst>
              <a:ext uri="{FF2B5EF4-FFF2-40B4-BE49-F238E27FC236}">
                <a16:creationId xmlns:a16="http://schemas.microsoft.com/office/drawing/2014/main" id="{37B354AB-F5ED-4F7F-97EB-C28296F78608}"/>
              </a:ext>
            </a:extLst>
          </p:cNvPr>
          <p:cNvSpPr txBox="1"/>
          <p:nvPr/>
        </p:nvSpPr>
        <p:spPr>
          <a:xfrm>
            <a:off x="314325" y="228600"/>
            <a:ext cx="11458575" cy="1015663"/>
          </a:xfrm>
          <a:prstGeom prst="rect">
            <a:avLst/>
          </a:prstGeom>
          <a:noFill/>
        </p:spPr>
        <p:txBody>
          <a:bodyPr wrap="square" rtlCol="0">
            <a:spAutoFit/>
          </a:bodyPr>
          <a:lstStyle/>
          <a:p>
            <a:pPr algn="ctr"/>
            <a:r>
              <a:rPr lang="en-US" sz="3000" b="1" dirty="0"/>
              <a:t>A “one-stop shop” for high-demand computing services delivered across the internet</a:t>
            </a:r>
          </a:p>
        </p:txBody>
      </p:sp>
      <p:pic>
        <p:nvPicPr>
          <p:cNvPr id="12" name="Picture 11">
            <a:extLst>
              <a:ext uri="{FF2B5EF4-FFF2-40B4-BE49-F238E27FC236}">
                <a16:creationId xmlns:a16="http://schemas.microsoft.com/office/drawing/2014/main" id="{867C504D-BECD-4975-8EDE-375CB93B04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2947" y="1176122"/>
            <a:ext cx="2993063" cy="1549948"/>
          </a:xfrm>
          <a:prstGeom prst="rect">
            <a:avLst/>
          </a:prstGeom>
        </p:spPr>
      </p:pic>
      <p:sp>
        <p:nvSpPr>
          <p:cNvPr id="13" name="TextBox 12">
            <a:extLst>
              <a:ext uri="{FF2B5EF4-FFF2-40B4-BE49-F238E27FC236}">
                <a16:creationId xmlns:a16="http://schemas.microsoft.com/office/drawing/2014/main" id="{27AA5F57-8744-4852-A5B3-923A32902AB4}"/>
              </a:ext>
            </a:extLst>
          </p:cNvPr>
          <p:cNvSpPr txBox="1"/>
          <p:nvPr/>
        </p:nvSpPr>
        <p:spPr>
          <a:xfrm>
            <a:off x="720709" y="2685390"/>
            <a:ext cx="2749214" cy="553998"/>
          </a:xfrm>
          <a:prstGeom prst="rect">
            <a:avLst/>
          </a:prstGeom>
          <a:noFill/>
        </p:spPr>
        <p:txBody>
          <a:bodyPr wrap="none" rtlCol="0">
            <a:spAutoFit/>
          </a:bodyPr>
          <a:lstStyle/>
          <a:p>
            <a:r>
              <a:rPr lang="en-US" sz="3000" dirty="0">
                <a:solidFill>
                  <a:schemeClr val="accent5"/>
                </a:solidFill>
              </a:rPr>
              <a:t>Compute Power</a:t>
            </a:r>
          </a:p>
        </p:txBody>
      </p:sp>
      <p:pic>
        <p:nvPicPr>
          <p:cNvPr id="15" name="Picture 14" descr="Icon&#10;&#10;Description automatically generated">
            <a:extLst>
              <a:ext uri="{FF2B5EF4-FFF2-40B4-BE49-F238E27FC236}">
                <a16:creationId xmlns:a16="http://schemas.microsoft.com/office/drawing/2014/main" id="{9703C5A8-5CD2-45A0-BA29-7DF6E48D12B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20973" y="911328"/>
            <a:ext cx="2756535" cy="2079535"/>
          </a:xfrm>
          <a:prstGeom prst="rect">
            <a:avLst/>
          </a:prstGeom>
        </p:spPr>
      </p:pic>
      <p:pic>
        <p:nvPicPr>
          <p:cNvPr id="18" name="Picture 17" descr="Icon&#10;&#10;Description automatically generated">
            <a:extLst>
              <a:ext uri="{FF2B5EF4-FFF2-40B4-BE49-F238E27FC236}">
                <a16:creationId xmlns:a16="http://schemas.microsoft.com/office/drawing/2014/main" id="{E3087833-0C86-494A-BAE6-3FE668E3BF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34371" y="3806067"/>
            <a:ext cx="1870212" cy="1962150"/>
          </a:xfrm>
          <a:prstGeom prst="rect">
            <a:avLst/>
          </a:prstGeom>
        </p:spPr>
      </p:pic>
      <p:cxnSp>
        <p:nvCxnSpPr>
          <p:cNvPr id="24" name="Connector: Elbow 23">
            <a:extLst>
              <a:ext uri="{FF2B5EF4-FFF2-40B4-BE49-F238E27FC236}">
                <a16:creationId xmlns:a16="http://schemas.microsoft.com/office/drawing/2014/main" id="{D0C628C1-4AFE-4AD7-B16E-CF65BF015D7B}"/>
              </a:ext>
            </a:extLst>
          </p:cNvPr>
          <p:cNvCxnSpPr>
            <a:endCxn id="12" idx="3"/>
          </p:cNvCxnSpPr>
          <p:nvPr/>
        </p:nvCxnSpPr>
        <p:spPr>
          <a:xfrm rot="10800000">
            <a:off x="3566011" y="1951097"/>
            <a:ext cx="1929915" cy="678257"/>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51DA6B6-187B-4931-8798-F7EDE8300C81}"/>
              </a:ext>
            </a:extLst>
          </p:cNvPr>
          <p:cNvCxnSpPr>
            <a:cxnSpLocks/>
          </p:cNvCxnSpPr>
          <p:nvPr/>
        </p:nvCxnSpPr>
        <p:spPr>
          <a:xfrm rot="10800000" flipV="1">
            <a:off x="6733770" y="1951095"/>
            <a:ext cx="2377438" cy="678258"/>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16D08FD-09BB-459C-A667-F39D6DFAE8CD}"/>
              </a:ext>
            </a:extLst>
          </p:cNvPr>
          <p:cNvCxnSpPr>
            <a:cxnSpLocks/>
          </p:cNvCxnSpPr>
          <p:nvPr/>
        </p:nvCxnSpPr>
        <p:spPr>
          <a:xfrm rot="10800000" flipV="1">
            <a:off x="2447926" y="4055928"/>
            <a:ext cx="2187599" cy="731213"/>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840D600-4642-4D12-91FE-563D0F67F4E1}"/>
              </a:ext>
            </a:extLst>
          </p:cNvPr>
          <p:cNvSpPr txBox="1"/>
          <p:nvPr/>
        </p:nvSpPr>
        <p:spPr>
          <a:xfrm>
            <a:off x="160460" y="5686856"/>
            <a:ext cx="3818033" cy="553998"/>
          </a:xfrm>
          <a:prstGeom prst="rect">
            <a:avLst/>
          </a:prstGeom>
          <a:noFill/>
        </p:spPr>
        <p:txBody>
          <a:bodyPr wrap="none" rtlCol="0">
            <a:spAutoFit/>
          </a:bodyPr>
          <a:lstStyle/>
          <a:p>
            <a:r>
              <a:rPr lang="en-US" sz="3000" dirty="0">
                <a:solidFill>
                  <a:schemeClr val="accent5"/>
                </a:solidFill>
              </a:rPr>
              <a:t>Database Management</a:t>
            </a:r>
          </a:p>
        </p:txBody>
      </p:sp>
      <p:sp>
        <p:nvSpPr>
          <p:cNvPr id="37" name="TextBox 36">
            <a:extLst>
              <a:ext uri="{FF2B5EF4-FFF2-40B4-BE49-F238E27FC236}">
                <a16:creationId xmlns:a16="http://schemas.microsoft.com/office/drawing/2014/main" id="{1B231C67-AB33-4816-96AD-E01D0341D7FF}"/>
              </a:ext>
            </a:extLst>
          </p:cNvPr>
          <p:cNvSpPr txBox="1"/>
          <p:nvPr/>
        </p:nvSpPr>
        <p:spPr>
          <a:xfrm>
            <a:off x="9016377" y="5768217"/>
            <a:ext cx="2165721" cy="553998"/>
          </a:xfrm>
          <a:prstGeom prst="rect">
            <a:avLst/>
          </a:prstGeom>
          <a:noFill/>
        </p:spPr>
        <p:txBody>
          <a:bodyPr wrap="none" rtlCol="0">
            <a:spAutoFit/>
          </a:bodyPr>
          <a:lstStyle/>
          <a:p>
            <a:r>
              <a:rPr lang="en-US" sz="3000" dirty="0">
                <a:solidFill>
                  <a:schemeClr val="accent5"/>
                </a:solidFill>
              </a:rPr>
              <a:t>Data Sharing</a:t>
            </a:r>
          </a:p>
        </p:txBody>
      </p:sp>
      <p:sp>
        <p:nvSpPr>
          <p:cNvPr id="38" name="TextBox 37">
            <a:extLst>
              <a:ext uri="{FF2B5EF4-FFF2-40B4-BE49-F238E27FC236}">
                <a16:creationId xmlns:a16="http://schemas.microsoft.com/office/drawing/2014/main" id="{E4CCB445-56D0-4563-992A-8790ACC175FF}"/>
              </a:ext>
            </a:extLst>
          </p:cNvPr>
          <p:cNvSpPr txBox="1"/>
          <p:nvPr/>
        </p:nvSpPr>
        <p:spPr>
          <a:xfrm>
            <a:off x="9099830" y="2713864"/>
            <a:ext cx="1998817" cy="553998"/>
          </a:xfrm>
          <a:prstGeom prst="rect">
            <a:avLst/>
          </a:prstGeom>
          <a:noFill/>
        </p:spPr>
        <p:txBody>
          <a:bodyPr wrap="none" rtlCol="0">
            <a:spAutoFit/>
          </a:bodyPr>
          <a:lstStyle/>
          <a:p>
            <a:r>
              <a:rPr lang="en-US" sz="3000" dirty="0">
                <a:solidFill>
                  <a:schemeClr val="accent5"/>
                </a:solidFill>
              </a:rPr>
              <a:t>File Storage</a:t>
            </a:r>
          </a:p>
        </p:txBody>
      </p:sp>
      <p:sp>
        <p:nvSpPr>
          <p:cNvPr id="39" name="TextBox 38">
            <a:extLst>
              <a:ext uri="{FF2B5EF4-FFF2-40B4-BE49-F238E27FC236}">
                <a16:creationId xmlns:a16="http://schemas.microsoft.com/office/drawing/2014/main" id="{180B5C8C-6791-4ED9-A974-2C8B2DD4553D}"/>
              </a:ext>
            </a:extLst>
          </p:cNvPr>
          <p:cNvSpPr txBox="1"/>
          <p:nvPr/>
        </p:nvSpPr>
        <p:spPr>
          <a:xfrm>
            <a:off x="5079097" y="1829582"/>
            <a:ext cx="2128788" cy="553998"/>
          </a:xfrm>
          <a:prstGeom prst="rect">
            <a:avLst/>
          </a:prstGeom>
          <a:noFill/>
        </p:spPr>
        <p:txBody>
          <a:bodyPr wrap="none" rtlCol="0">
            <a:spAutoFit/>
          </a:bodyPr>
          <a:lstStyle/>
          <a:p>
            <a:r>
              <a:rPr lang="en-US" sz="3000" b="1" dirty="0">
                <a:solidFill>
                  <a:schemeClr val="accent5"/>
                </a:solidFill>
              </a:rPr>
              <a:t>“The Cloud”</a:t>
            </a:r>
          </a:p>
        </p:txBody>
      </p:sp>
      <p:cxnSp>
        <p:nvCxnSpPr>
          <p:cNvPr id="40" name="Connector: Elbow 39">
            <a:extLst>
              <a:ext uri="{FF2B5EF4-FFF2-40B4-BE49-F238E27FC236}">
                <a16:creationId xmlns:a16="http://schemas.microsoft.com/office/drawing/2014/main" id="{CA29F5C8-DBBB-4C6C-8FFB-57EE84A7FE10}"/>
              </a:ext>
            </a:extLst>
          </p:cNvPr>
          <p:cNvCxnSpPr>
            <a:cxnSpLocks/>
          </p:cNvCxnSpPr>
          <p:nvPr/>
        </p:nvCxnSpPr>
        <p:spPr>
          <a:xfrm rot="10800000">
            <a:off x="7556478" y="4055928"/>
            <a:ext cx="1022953" cy="918868"/>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2F60D76-B638-45B6-8296-F3D3A83410CD}"/>
              </a:ext>
            </a:extLst>
          </p:cNvPr>
          <p:cNvSpPr txBox="1"/>
          <p:nvPr/>
        </p:nvSpPr>
        <p:spPr>
          <a:xfrm>
            <a:off x="4420126" y="5047636"/>
            <a:ext cx="3246971" cy="584775"/>
          </a:xfrm>
          <a:prstGeom prst="rect">
            <a:avLst/>
          </a:prstGeom>
          <a:noFill/>
        </p:spPr>
        <p:txBody>
          <a:bodyPr wrap="square" rtlCol="0">
            <a:spAutoFit/>
          </a:bodyPr>
          <a:lstStyle/>
          <a:p>
            <a:pPr algn="ctr"/>
            <a:r>
              <a:rPr lang="en-US" sz="3200" b="1" u="sng" dirty="0">
                <a:solidFill>
                  <a:schemeClr val="accent4"/>
                </a:solidFill>
              </a:rPr>
              <a:t>AND MORE!</a:t>
            </a:r>
          </a:p>
        </p:txBody>
      </p:sp>
      <p:pic>
        <p:nvPicPr>
          <p:cNvPr id="44" name="Picture 43" descr="A picture containing text, clipart&#10;&#10;Description automatically generated">
            <a:extLst>
              <a:ext uri="{FF2B5EF4-FFF2-40B4-BE49-F238E27FC236}">
                <a16:creationId xmlns:a16="http://schemas.microsoft.com/office/drawing/2014/main" id="{1D5781A3-C6DE-442E-8A99-61AF055B0053}"/>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79430" y="4127430"/>
            <a:ext cx="2924175" cy="1640787"/>
          </a:xfrm>
          <a:prstGeom prst="rect">
            <a:avLst/>
          </a:prstGeom>
        </p:spPr>
      </p:pic>
    </p:spTree>
    <p:extLst>
      <p:ext uri="{BB962C8B-B14F-4D97-AF65-F5344CB8AC3E}">
        <p14:creationId xmlns:p14="http://schemas.microsoft.com/office/powerpoint/2010/main" val="39385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6" grpId="0"/>
      <p:bldP spid="37" grpId="0"/>
      <p:bldP spid="38"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Which aspect of your own computational research slows your progress down</a:t>
            </a:r>
          </a:p>
        </p:txBody>
      </p:sp>
    </p:spTree>
    <p:extLst>
      <p:ext uri="{BB962C8B-B14F-4D97-AF65-F5344CB8AC3E}">
        <p14:creationId xmlns:p14="http://schemas.microsoft.com/office/powerpoint/2010/main" val="2683770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58214-7093-4B33-BAAD-D0A68EB9F9D2}"/>
              </a:ext>
            </a:extLst>
          </p:cNvPr>
          <p:cNvSpPr/>
          <p:nvPr/>
        </p:nvSpPr>
        <p:spPr>
          <a:xfrm>
            <a:off x="838200" y="993775"/>
            <a:ext cx="5257800" cy="1800225"/>
          </a:xfrm>
          <a:prstGeom prst="rect">
            <a:avLst/>
          </a:prstGeom>
          <a:solidFill>
            <a:srgbClr val="BFE5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AutoNum type="arabicParenR"/>
            </a:pPr>
            <a:r>
              <a:rPr lang="en-US" sz="2400" b="1" dirty="0">
                <a:solidFill>
                  <a:schemeClr val="tx1"/>
                </a:solidFill>
              </a:rPr>
              <a:t>Cost</a:t>
            </a:r>
          </a:p>
          <a:p>
            <a:pPr marL="0" indent="0">
              <a:buNone/>
            </a:pPr>
            <a:endParaRPr lang="en-US" dirty="0">
              <a:solidFill>
                <a:schemeClr val="tx1"/>
              </a:solidFill>
            </a:endParaRPr>
          </a:p>
          <a:p>
            <a:pPr marL="285750" indent="-285750">
              <a:buFontTx/>
              <a:buChar char="-"/>
            </a:pPr>
            <a:r>
              <a:rPr lang="en-US" sz="1800" dirty="0">
                <a:solidFill>
                  <a:schemeClr val="tx1"/>
                </a:solidFill>
              </a:rPr>
              <a:t>Pay only for what you use</a:t>
            </a:r>
          </a:p>
          <a:p>
            <a:pPr marL="285750" indent="-285750">
              <a:buFontTx/>
              <a:buChar char="-"/>
            </a:pPr>
            <a:r>
              <a:rPr lang="en-US" sz="1800" dirty="0">
                <a:solidFill>
                  <a:schemeClr val="tx1"/>
                </a:solidFill>
              </a:rPr>
              <a:t>Often cheaper than managing your own infrastructure</a:t>
            </a:r>
          </a:p>
        </p:txBody>
      </p:sp>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Reasons to use the cloud</a:t>
            </a:r>
          </a:p>
        </p:txBody>
      </p:sp>
      <p:sp>
        <p:nvSpPr>
          <p:cNvPr id="5" name="Rectangle 4">
            <a:extLst>
              <a:ext uri="{FF2B5EF4-FFF2-40B4-BE49-F238E27FC236}">
                <a16:creationId xmlns:a16="http://schemas.microsoft.com/office/drawing/2014/main" id="{2CEFF9A8-8FF6-4A83-BBB3-5FB0AD77DD37}"/>
              </a:ext>
            </a:extLst>
          </p:cNvPr>
          <p:cNvSpPr/>
          <p:nvPr/>
        </p:nvSpPr>
        <p:spPr>
          <a:xfrm>
            <a:off x="6096000" y="993774"/>
            <a:ext cx="5257800" cy="1800225"/>
          </a:xfrm>
          <a:prstGeom prst="rect">
            <a:avLst/>
          </a:prstGeom>
          <a:solidFill>
            <a:srgbClr val="F5C7C8">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2) Global Access</a:t>
            </a:r>
          </a:p>
          <a:p>
            <a:endParaRPr lang="en-US" sz="2400" dirty="0">
              <a:solidFill>
                <a:schemeClr val="tx1"/>
              </a:solidFill>
            </a:endParaRPr>
          </a:p>
          <a:p>
            <a:r>
              <a:rPr lang="en-US" dirty="0">
                <a:solidFill>
                  <a:schemeClr val="tx1"/>
                </a:solidFill>
              </a:rPr>
              <a:t>- Data can be shared and accessed seamlessly on a global scale</a:t>
            </a:r>
          </a:p>
        </p:txBody>
      </p:sp>
      <p:sp>
        <p:nvSpPr>
          <p:cNvPr id="6" name="Rectangle 5">
            <a:extLst>
              <a:ext uri="{FF2B5EF4-FFF2-40B4-BE49-F238E27FC236}">
                <a16:creationId xmlns:a16="http://schemas.microsoft.com/office/drawing/2014/main" id="{89DA8B1F-0B34-480E-9DF2-9C35526E1AD0}"/>
              </a:ext>
            </a:extLst>
          </p:cNvPr>
          <p:cNvSpPr/>
          <p:nvPr/>
        </p:nvSpPr>
        <p:spPr>
          <a:xfrm>
            <a:off x="838200" y="2793999"/>
            <a:ext cx="5257800" cy="3176270"/>
          </a:xfrm>
          <a:prstGeom prst="rect">
            <a:avLst/>
          </a:prstGeom>
          <a:solidFill>
            <a:srgbClr val="CEEED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3) Speed and Performance</a:t>
            </a:r>
          </a:p>
          <a:p>
            <a:endParaRPr lang="en-US" sz="2400" dirty="0">
              <a:solidFill>
                <a:schemeClr val="tx1"/>
              </a:solidFill>
            </a:endParaRPr>
          </a:p>
          <a:p>
            <a:endParaRPr lang="en-US" sz="2400" dirty="0">
              <a:solidFill>
                <a:schemeClr val="tx1"/>
              </a:solidFill>
            </a:endParaRPr>
          </a:p>
          <a:p>
            <a:pPr marL="457200" indent="-457200">
              <a:buFontTx/>
              <a:buChar char="-"/>
            </a:pPr>
            <a:r>
              <a:rPr lang="en-US" sz="1800" dirty="0">
                <a:solidFill>
                  <a:schemeClr val="tx1"/>
                </a:solidFill>
              </a:rPr>
              <a:t>Resources can be optimized for specific needs</a:t>
            </a:r>
          </a:p>
          <a:p>
            <a:pPr marL="457200" indent="-457200">
              <a:buFontTx/>
              <a:buChar char="-"/>
            </a:pPr>
            <a:r>
              <a:rPr lang="en-US" sz="1800" dirty="0">
                <a:solidFill>
                  <a:schemeClr val="tx1"/>
                </a:solidFill>
              </a:rPr>
              <a:t>Workflows can be scaled to meet demand</a:t>
            </a:r>
          </a:p>
          <a:p>
            <a:pPr marL="457200" indent="-457200">
              <a:buFontTx/>
              <a:buChar char="-"/>
            </a:pPr>
            <a:r>
              <a:rPr lang="en-US" sz="1800" dirty="0">
                <a:solidFill>
                  <a:schemeClr val="tx1"/>
                </a:solidFill>
              </a:rPr>
              <a:t>New technologies/services constantly developed and immediately available</a:t>
            </a:r>
          </a:p>
        </p:txBody>
      </p:sp>
      <p:sp>
        <p:nvSpPr>
          <p:cNvPr id="7" name="Rectangle 6">
            <a:extLst>
              <a:ext uri="{FF2B5EF4-FFF2-40B4-BE49-F238E27FC236}">
                <a16:creationId xmlns:a16="http://schemas.microsoft.com/office/drawing/2014/main" id="{CAB56873-CAEF-4183-84EE-276070EAD3CF}"/>
              </a:ext>
            </a:extLst>
          </p:cNvPr>
          <p:cNvSpPr/>
          <p:nvPr/>
        </p:nvSpPr>
        <p:spPr>
          <a:xfrm>
            <a:off x="6096000" y="2793998"/>
            <a:ext cx="5257800" cy="3176270"/>
          </a:xfrm>
          <a:prstGeom prst="rect">
            <a:avLst/>
          </a:prstGeom>
          <a:solidFill>
            <a:srgbClr val="D6DCE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rPr>
              <a:t>4) Reproducibility, Security, and Reliability</a:t>
            </a:r>
          </a:p>
          <a:p>
            <a:endParaRPr lang="en-US" sz="2400" dirty="0">
              <a:solidFill>
                <a:schemeClr val="tx1"/>
              </a:solidFill>
            </a:endParaRPr>
          </a:p>
          <a:p>
            <a:pPr marL="457200" indent="-457200">
              <a:buFontTx/>
              <a:buChar char="-"/>
            </a:pPr>
            <a:r>
              <a:rPr lang="en-US" sz="1800" dirty="0">
                <a:solidFill>
                  <a:schemeClr val="tx1"/>
                </a:solidFill>
              </a:rPr>
              <a:t>Easily back-up, protect, version control and recover crucial data</a:t>
            </a:r>
          </a:p>
          <a:p>
            <a:pPr marL="457200" indent="-457200">
              <a:buFontTx/>
              <a:buChar char="-"/>
            </a:pPr>
            <a:r>
              <a:rPr lang="en-US" sz="1800" dirty="0">
                <a:solidFill>
                  <a:schemeClr val="tx1"/>
                </a:solidFill>
              </a:rPr>
              <a:t>Computing environments can be saved with 3</a:t>
            </a:r>
            <a:r>
              <a:rPr lang="en-US" sz="1800" baseline="30000" dirty="0">
                <a:solidFill>
                  <a:schemeClr val="tx1"/>
                </a:solidFill>
              </a:rPr>
              <a:t>rd</a:t>
            </a:r>
            <a:r>
              <a:rPr lang="en-US" sz="1800" dirty="0">
                <a:solidFill>
                  <a:schemeClr val="tx1"/>
                </a:solidFill>
              </a:rPr>
              <a:t> party tools to replicate workflows</a:t>
            </a:r>
          </a:p>
        </p:txBody>
      </p:sp>
    </p:spTree>
    <p:extLst>
      <p:ext uri="{BB962C8B-B14F-4D97-AF65-F5344CB8AC3E}">
        <p14:creationId xmlns:p14="http://schemas.microsoft.com/office/powerpoint/2010/main" val="395700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grpId="0" nodeType="clickEffect">
                                  <p:stCondLst>
                                    <p:cond delay="0"/>
                                  </p:stCondLst>
                                  <p:childTnLst>
                                    <p:animClr clrSpc="hsl" dir="cw">
                                      <p:cBhvr override="childStyle">
                                        <p:cTn id="13" dur="500" fill="hold"/>
                                        <p:tgtEl>
                                          <p:spTgt spid="5"/>
                                        </p:tgtEl>
                                        <p:attrNameLst>
                                          <p:attrName>style.color</p:attrName>
                                        </p:attrNameLst>
                                      </p:cBhvr>
                                      <p:by>
                                        <p:hsl h="0" s="-12549" l="-25098"/>
                                      </p:by>
                                    </p:animClr>
                                    <p:animClr clrSpc="hsl" dir="cw">
                                      <p:cBhvr>
                                        <p:cTn id="14" dur="500" fill="hold"/>
                                        <p:tgtEl>
                                          <p:spTgt spid="5"/>
                                        </p:tgtEl>
                                        <p:attrNameLst>
                                          <p:attrName>fillcolor</p:attrName>
                                        </p:attrNameLst>
                                      </p:cBhvr>
                                      <p:by>
                                        <p:hsl h="0" s="-12549" l="-25098"/>
                                      </p:by>
                                    </p:animClr>
                                    <p:animClr clrSpc="hsl" dir="cw">
                                      <p:cBhvr>
                                        <p:cTn id="15" dur="500" fill="hold"/>
                                        <p:tgtEl>
                                          <p:spTgt spid="5"/>
                                        </p:tgtEl>
                                        <p:attrNameLst>
                                          <p:attrName>stroke.color</p:attrName>
                                        </p:attrNameLst>
                                      </p:cBhvr>
                                      <p:by>
                                        <p:hsl h="0" s="-12549" l="-25098"/>
                                      </p:by>
                                    </p:animClr>
                                    <p:set>
                                      <p:cBhvr>
                                        <p:cTn id="16" dur="500" fill="hold"/>
                                        <p:tgtEl>
                                          <p:spTgt spid="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grpId="0" nodeType="clickEffect">
                                  <p:stCondLst>
                                    <p:cond delay="0"/>
                                  </p:stCondLst>
                                  <p:childTnLst>
                                    <p:animClr clrSpc="hsl" dir="cw">
                                      <p:cBhvr override="childStyle">
                                        <p:cTn id="20" dur="500" fill="hold"/>
                                        <p:tgtEl>
                                          <p:spTgt spid="6"/>
                                        </p:tgtEl>
                                        <p:attrNameLst>
                                          <p:attrName>style.color</p:attrName>
                                        </p:attrNameLst>
                                      </p:cBhvr>
                                      <p:by>
                                        <p:hsl h="0" s="-12549" l="-25098"/>
                                      </p:by>
                                    </p:animClr>
                                    <p:animClr clrSpc="hsl" dir="cw">
                                      <p:cBhvr>
                                        <p:cTn id="21" dur="500" fill="hold"/>
                                        <p:tgtEl>
                                          <p:spTgt spid="6"/>
                                        </p:tgtEl>
                                        <p:attrNameLst>
                                          <p:attrName>fillcolor</p:attrName>
                                        </p:attrNameLst>
                                      </p:cBhvr>
                                      <p:by>
                                        <p:hsl h="0" s="-12549" l="-25098"/>
                                      </p:by>
                                    </p:animClr>
                                    <p:animClr clrSpc="hsl" dir="cw">
                                      <p:cBhvr>
                                        <p:cTn id="22" dur="500" fill="hold"/>
                                        <p:tgtEl>
                                          <p:spTgt spid="6"/>
                                        </p:tgtEl>
                                        <p:attrNameLst>
                                          <p:attrName>stroke.color</p:attrName>
                                        </p:attrNameLst>
                                      </p:cBhvr>
                                      <p:by>
                                        <p:hsl h="0" s="-12549" l="-25098"/>
                                      </p:by>
                                    </p:animClr>
                                    <p:set>
                                      <p:cBhvr>
                                        <p:cTn id="23" dur="500" fill="hold"/>
                                        <p:tgtEl>
                                          <p:spTgt spid="6"/>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4" presetClass="emph" presetSubtype="0" fill="hold" grpId="0" nodeType="clickEffect">
                                  <p:stCondLst>
                                    <p:cond delay="0"/>
                                  </p:stCondLst>
                                  <p:childTnLst>
                                    <p:animClr clrSpc="hsl" dir="cw">
                                      <p:cBhvr override="childStyle">
                                        <p:cTn id="27" dur="500" fill="hold"/>
                                        <p:tgtEl>
                                          <p:spTgt spid="7"/>
                                        </p:tgtEl>
                                        <p:attrNameLst>
                                          <p:attrName>style.color</p:attrName>
                                        </p:attrNameLst>
                                      </p:cBhvr>
                                      <p:by>
                                        <p:hsl h="0" s="-12549" l="-25098"/>
                                      </p:by>
                                    </p:animClr>
                                    <p:animClr clrSpc="hsl" dir="cw">
                                      <p:cBhvr>
                                        <p:cTn id="28" dur="500" fill="hold"/>
                                        <p:tgtEl>
                                          <p:spTgt spid="7"/>
                                        </p:tgtEl>
                                        <p:attrNameLst>
                                          <p:attrName>fillcolor</p:attrName>
                                        </p:attrNameLst>
                                      </p:cBhvr>
                                      <p:by>
                                        <p:hsl h="0" s="-12549" l="-25098"/>
                                      </p:by>
                                    </p:animClr>
                                    <p:animClr clrSpc="hsl" dir="cw">
                                      <p:cBhvr>
                                        <p:cTn id="29" dur="500" fill="hold"/>
                                        <p:tgtEl>
                                          <p:spTgt spid="7"/>
                                        </p:tgtEl>
                                        <p:attrNameLst>
                                          <p:attrName>stroke.color</p:attrName>
                                        </p:attrNameLst>
                                      </p:cBhvr>
                                      <p:by>
                                        <p:hsl h="0" s="-12549" l="-25098"/>
                                      </p:by>
                                    </p:animClr>
                                    <p:set>
                                      <p:cBhvr>
                                        <p:cTn id="30"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Meet your commercial cloud providers</a:t>
            </a:r>
          </a:p>
        </p:txBody>
      </p:sp>
      <p:pic>
        <p:nvPicPr>
          <p:cNvPr id="7" name="Content Placeholder 6" descr="Logo, company name&#10;&#10;Description automatically generated">
            <a:extLst>
              <a:ext uri="{FF2B5EF4-FFF2-40B4-BE49-F238E27FC236}">
                <a16:creationId xmlns:a16="http://schemas.microsoft.com/office/drawing/2014/main" id="{12A5771F-577C-4048-B77E-233D6457DC0B}"/>
              </a:ext>
            </a:extLst>
          </p:cNvPr>
          <p:cNvPicPr>
            <a:picLocks noGrp="1" noChangeAspect="1"/>
          </p:cNvPicPr>
          <p:nvPr>
            <p:ph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1006" y="3994519"/>
            <a:ext cx="5257800" cy="2317108"/>
          </a:xfrm>
        </p:spPr>
      </p:pic>
      <p:pic>
        <p:nvPicPr>
          <p:cNvPr id="10" name="Picture 9" descr="Icon&#10;&#10;Description automatically generated">
            <a:extLst>
              <a:ext uri="{FF2B5EF4-FFF2-40B4-BE49-F238E27FC236}">
                <a16:creationId xmlns:a16="http://schemas.microsoft.com/office/drawing/2014/main" id="{226C3AEB-AC12-4764-AEEB-D72F800AE4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29906" y="1066799"/>
            <a:ext cx="5010150" cy="2619375"/>
          </a:xfrm>
          <a:prstGeom prst="rect">
            <a:avLst/>
          </a:prstGeom>
        </p:spPr>
      </p:pic>
      <p:pic>
        <p:nvPicPr>
          <p:cNvPr id="13" name="Picture 12" descr="Logo, icon&#10;&#10;Description automatically generated">
            <a:extLst>
              <a:ext uri="{FF2B5EF4-FFF2-40B4-BE49-F238E27FC236}">
                <a16:creationId xmlns:a16="http://schemas.microsoft.com/office/drawing/2014/main" id="{AFEB8932-056B-4D79-93BE-CE999DB241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8200" y="546373"/>
            <a:ext cx="3660228" cy="3660228"/>
          </a:xfrm>
          <a:prstGeom prst="rect">
            <a:avLst/>
          </a:prstGeom>
        </p:spPr>
      </p:pic>
      <p:sp>
        <p:nvSpPr>
          <p:cNvPr id="15" name="Rectangle 14">
            <a:extLst>
              <a:ext uri="{FF2B5EF4-FFF2-40B4-BE49-F238E27FC236}">
                <a16:creationId xmlns:a16="http://schemas.microsoft.com/office/drawing/2014/main" id="{721B3529-F100-4D02-AC57-CC68F273DA52}"/>
              </a:ext>
            </a:extLst>
          </p:cNvPr>
          <p:cNvSpPr/>
          <p:nvPr/>
        </p:nvSpPr>
        <p:spPr>
          <a:xfrm>
            <a:off x="4101006" y="3899338"/>
            <a:ext cx="5257800" cy="231710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1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NCBI and the Cloud</a:t>
            </a:r>
          </a:p>
        </p:txBody>
      </p:sp>
      <p:pic>
        <p:nvPicPr>
          <p:cNvPr id="5" name="Picture 4">
            <a:extLst>
              <a:ext uri="{FF2B5EF4-FFF2-40B4-BE49-F238E27FC236}">
                <a16:creationId xmlns:a16="http://schemas.microsoft.com/office/drawing/2014/main" id="{BB85F88A-1B80-4EDE-B4FE-A0A38522496C}"/>
              </a:ext>
            </a:extLst>
          </p:cNvPr>
          <p:cNvPicPr>
            <a:picLocks noChangeAspect="1"/>
          </p:cNvPicPr>
          <p:nvPr/>
        </p:nvPicPr>
        <p:blipFill>
          <a:blip r:embed="rId3"/>
          <a:stretch>
            <a:fillRect/>
          </a:stretch>
        </p:blipFill>
        <p:spPr>
          <a:xfrm>
            <a:off x="565966" y="1068580"/>
            <a:ext cx="11060068" cy="1362265"/>
          </a:xfrm>
          <a:prstGeom prst="rect">
            <a:avLst/>
          </a:prstGeom>
        </p:spPr>
      </p:pic>
      <p:pic>
        <p:nvPicPr>
          <p:cNvPr id="1026" name="Picture 2" descr="Study, Analyze, Learn, Discover">
            <a:extLst>
              <a:ext uri="{FF2B5EF4-FFF2-40B4-BE49-F238E27FC236}">
                <a16:creationId xmlns:a16="http://schemas.microsoft.com/office/drawing/2014/main" id="{BEA12BA7-2448-4027-870E-6E844658C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927" y="2705100"/>
            <a:ext cx="6362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F46E73-0367-45A8-AD38-9F135ADBC36C}"/>
              </a:ext>
            </a:extLst>
          </p:cNvPr>
          <p:cNvSpPr txBox="1"/>
          <p:nvPr/>
        </p:nvSpPr>
        <p:spPr>
          <a:xfrm>
            <a:off x="6726729" y="5204645"/>
            <a:ext cx="3625095" cy="584775"/>
          </a:xfrm>
          <a:prstGeom prst="rect">
            <a:avLst/>
          </a:prstGeom>
          <a:noFill/>
        </p:spPr>
        <p:txBody>
          <a:bodyPr wrap="none" rtlCol="0">
            <a:spAutoFit/>
          </a:bodyPr>
          <a:lstStyle/>
          <a:p>
            <a:r>
              <a:rPr lang="en-US" sz="3200" dirty="0"/>
              <a:t>Genome Workbench</a:t>
            </a:r>
          </a:p>
        </p:txBody>
      </p:sp>
      <p:pic>
        <p:nvPicPr>
          <p:cNvPr id="1028" name="Picture 4" descr="BLAST: Basic Local Alignment Search Tool">
            <a:extLst>
              <a:ext uri="{FF2B5EF4-FFF2-40B4-BE49-F238E27FC236}">
                <a16:creationId xmlns:a16="http://schemas.microsoft.com/office/drawing/2014/main" id="{DC7A5F7A-F9B1-4D42-88C8-128B2C7E1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528887"/>
            <a:ext cx="3124200" cy="1622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run multiple services in a Docker container | by KarthiKeyan  Shanmugam | Medium">
            <a:extLst>
              <a:ext uri="{FF2B5EF4-FFF2-40B4-BE49-F238E27FC236}">
                <a16:creationId xmlns:a16="http://schemas.microsoft.com/office/drawing/2014/main" id="{68F3598F-D3FA-4D7D-88A7-14DF2F51B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846" y="3819680"/>
            <a:ext cx="2828426" cy="241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227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NCBI Colors 1">
      <a:dk1>
        <a:srgbClr val="000000"/>
      </a:dk1>
      <a:lt1>
        <a:srgbClr val="FFFFFF"/>
      </a:lt1>
      <a:dk2>
        <a:srgbClr val="44546A"/>
      </a:dk2>
      <a:lt2>
        <a:srgbClr val="E7E6E6"/>
      </a:lt2>
      <a:accent1>
        <a:srgbClr val="0071BC"/>
      </a:accent1>
      <a:accent2>
        <a:srgbClr val="AEB0B5"/>
      </a:accent2>
      <a:accent3>
        <a:srgbClr val="00A6D2"/>
      </a:accent3>
      <a:accent4>
        <a:srgbClr val="981B1E"/>
      </a:accent4>
      <a:accent5>
        <a:srgbClr val="002455"/>
      </a:accent5>
      <a:accent6>
        <a:srgbClr val="2E8540"/>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BI_2021_Template" id="{BC353FC4-854F-464A-9C24-5AA1A18EEFF9}" vid="{71E91B3E-DD6E-BF4C-AE57-FF546D0777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5649</TotalTime>
  <Words>6572</Words>
  <Application>Microsoft Office PowerPoint</Application>
  <PresentationFormat>Widescreen</PresentationFormat>
  <Paragraphs>374</Paragraphs>
  <Slides>49</Slides>
  <Notes>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Helvetica</vt:lpstr>
      <vt:lpstr>Roboto</vt:lpstr>
      <vt:lpstr>1_Office Theme</vt:lpstr>
      <vt:lpstr>PowerPoint Presentation</vt:lpstr>
      <vt:lpstr>Introduction to NCBI Cloud Computing for Virologists</vt:lpstr>
      <vt:lpstr>Outline</vt:lpstr>
      <vt:lpstr>What is “The Cloud”</vt:lpstr>
      <vt:lpstr>PowerPoint Presentation</vt:lpstr>
      <vt:lpstr>POLL!</vt:lpstr>
      <vt:lpstr>Reasons to use the cloud</vt:lpstr>
      <vt:lpstr>Meet your commercial cloud providers</vt:lpstr>
      <vt:lpstr>NCBI and the Cloud</vt:lpstr>
      <vt:lpstr>Objective 0 – Logging in to the AWS Console Page &amp; Creating an S3 bucket</vt:lpstr>
      <vt:lpstr>S3 Bucket (aka: “Storage”)</vt:lpstr>
      <vt:lpstr>PowerPoint Presentation</vt:lpstr>
      <vt:lpstr>Outline</vt:lpstr>
      <vt:lpstr>PowerPoint Presentation</vt:lpstr>
      <vt:lpstr>PowerPoint Presentation</vt:lpstr>
      <vt:lpstr>PowerPoint Presentation</vt:lpstr>
      <vt:lpstr>PowerPoint Presentation</vt:lpstr>
      <vt:lpstr>Objective 1 – Consensus Sequences from SRA reads using EC2 instances </vt:lpstr>
      <vt:lpstr>EC2 instance (aka: “Remote Computer”)</vt:lpstr>
      <vt:lpstr>PowerPoint Presentation</vt:lpstr>
      <vt:lpstr>PowerPoint Presentation</vt:lpstr>
      <vt:lpstr>PowerPoint Presentation</vt:lpstr>
      <vt:lpstr>PowerPoint Presentation</vt:lpstr>
      <vt:lpstr>POLL!</vt:lpstr>
      <vt:lpstr>PowerPoint Presentation</vt:lpstr>
      <vt:lpstr>Objective 2 – Search SRA metadata using Athena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 3 – Visualize Sequence Alignments using the NCBI Sequence Viewer</vt:lpstr>
      <vt:lpstr>PowerPoint Presentation</vt:lpstr>
      <vt:lpstr>PowerPoint Presentation</vt:lpstr>
      <vt:lpstr>PowerPoint Presentation</vt:lpstr>
      <vt:lpstr>PowerPoint Presentation</vt:lpstr>
      <vt:lpstr>PowerPoint Presentation</vt:lpstr>
      <vt:lpstr>PowerPoint Presentation</vt:lpstr>
      <vt:lpstr>POLL!</vt:lpstr>
      <vt:lpstr>PowerPoint Presentation</vt:lpstr>
      <vt:lpstr>PowerPoint Presentation</vt:lpstr>
      <vt:lpstr>PowerPoint Presentation</vt:lpstr>
      <vt:lpstr>How do I get an account to try this stuff out?</vt:lpstr>
      <vt:lpstr>What’s next?</vt:lpstr>
      <vt:lpstr>How Can you Keep Up with it all &amp; Learn More?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Park, Cooper (NIH/NLM/NCBI) [C]</dc:creator>
  <cp:lastModifiedBy>Park, Cooper (NIH/NLM/NCBI) [C]</cp:lastModifiedBy>
  <cp:revision>249</cp:revision>
  <cp:lastPrinted>2021-05-07T19:45:15Z</cp:lastPrinted>
  <dcterms:created xsi:type="dcterms:W3CDTF">2021-04-21T18:53:13Z</dcterms:created>
  <dcterms:modified xsi:type="dcterms:W3CDTF">2022-02-08T17:58:12Z</dcterms:modified>
</cp:coreProperties>
</file>